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2"/>
  </p:notesMasterIdLst>
  <p:sldIdLst>
    <p:sldId id="258" r:id="rId2"/>
    <p:sldId id="673" r:id="rId3"/>
    <p:sldId id="737" r:id="rId4"/>
    <p:sldId id="708" r:id="rId5"/>
    <p:sldId id="738" r:id="rId6"/>
    <p:sldId id="741" r:id="rId7"/>
    <p:sldId id="742" r:id="rId8"/>
    <p:sldId id="743" r:id="rId9"/>
    <p:sldId id="745" r:id="rId10"/>
    <p:sldId id="739" r:id="rId11"/>
    <p:sldId id="740" r:id="rId12"/>
    <p:sldId id="744" r:id="rId13"/>
    <p:sldId id="746" r:id="rId14"/>
    <p:sldId id="747" r:id="rId15"/>
    <p:sldId id="748" r:id="rId16"/>
    <p:sldId id="749" r:id="rId17"/>
    <p:sldId id="750" r:id="rId18"/>
    <p:sldId id="751" r:id="rId19"/>
    <p:sldId id="752" r:id="rId20"/>
    <p:sldId id="753" r:id="rId21"/>
    <p:sldId id="754" r:id="rId22"/>
    <p:sldId id="755" r:id="rId23"/>
    <p:sldId id="756" r:id="rId24"/>
    <p:sldId id="757" r:id="rId25"/>
    <p:sldId id="758" r:id="rId26"/>
    <p:sldId id="762" r:id="rId27"/>
    <p:sldId id="763" r:id="rId28"/>
    <p:sldId id="759" r:id="rId29"/>
    <p:sldId id="761" r:id="rId30"/>
    <p:sldId id="760" r:id="rId31"/>
  </p:sldIdLst>
  <p:sldSz cx="9144000" cy="5143500" type="screen16x9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7FD"/>
    <a:srgbClr val="007FD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649" autoAdjust="0"/>
  </p:normalViewPr>
  <p:slideViewPr>
    <p:cSldViewPr>
      <p:cViewPr>
        <p:scale>
          <a:sx n="70" d="100"/>
          <a:sy n="70" d="100"/>
        </p:scale>
        <p:origin x="-1184" y="-3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585B478-45A3-44FE-A797-85530663857D}" type="datetimeFigureOut">
              <a:rPr lang="ru-RU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711EA1-CB36-4DD8-A530-6E6A46C011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01436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29D77B-0100-4A97-87E1-541ED23B006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29D77B-0100-4A97-87E1-541ED23B006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BEE8BF-B476-411E-B252-1147775B79C7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52F8C1-B8CB-4DAA-ADD6-1B2B5E5DBFC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B4F2A6-DE30-46DD-9590-CD78964D482C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155090-109A-4DF1-B64D-1706F88BC1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3445A1-C96A-4A61-A506-A7F6999BB4F3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FA5D44-F062-4265-BBD4-F49F6A30C7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9264A8-FE71-4A2F-B932-7296B306F4E9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E8D7B-30A0-4D08-AC86-FE41EF8B5A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A104D3-7710-451E-A5C2-A92914577DDE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8BDE63-C9A3-4609-A83F-5BC6FBB882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E33D6D-E2B8-4244-9A08-5BE67DC0DA10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C73ED6-2D72-46DB-84E1-2AD6582D4DB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D52AED-01C0-445B-B79E-62A5085E913B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62F20D-D39D-426A-94ED-A8A4AB1132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346912-273E-4986-9D6C-E88121172744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38E81A-0646-40C6-81A1-33DD5D9BA68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951F8B-8DAC-4CE6-9F78-88EE105E16F4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3999E-A237-4FE7-ADE4-AA90903EA9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5C151-7FD7-4E82-AD8B-7B21EC18696A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4BE19-85A4-487D-BA3C-292D3F1281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962AAE-02B9-43A6-97A2-613B6D5BD9BF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0D9C6-C4CC-400F-B401-B39A4C28752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6B319F-356B-4963-A5EB-3CDDCA7CD45F}" type="datetimeFigureOut">
              <a:rPr lang="ru-RU" smtClean="0"/>
              <a:pPr>
                <a:defRPr/>
              </a:pPr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8C9B982-C665-4F9D-9443-8030E79803E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http://skiv.instrao.ru/bank-zadaniy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ipi.ru/otkrytyy-bank-zadaniy-dlya-otsenki-yestestvennonauchnoy-gramotnosti" TargetMode="External"/><Relationship Id="rId5" Type="http://schemas.openxmlformats.org/officeDocument/2006/relationships/hyperlink" Target="https://fg.resh.edu.ru/" TargetMode="Externa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drive.google.com/drive/folders/1EkewCSdjdayyoVuH5Jy_guupj7OJK_mE" TargetMode="Externa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E:\rtc_prezent_png\rtc_shapk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4288" y="-20638"/>
            <a:ext cx="9158288" cy="1177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851670"/>
            <a:ext cx="8100392" cy="237626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b="1" dirty="0" smtClean="0">
                <a:solidFill>
                  <a:schemeClr val="bg1"/>
                </a:solidFill>
                <a:latin typeface="Calibri" pitchFamily="34" charset="0"/>
                <a:ea typeface="+mn-ea"/>
                <a:cs typeface="Arial" charset="0"/>
              </a:rPr>
              <a:t>Формирование математической грамотности в МБОУ Зареченская классическая гимназия</a:t>
            </a:r>
            <a:r>
              <a:rPr lang="ru-RU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>                                                            </a:t>
            </a:r>
            <a:r>
              <a:rPr lang="ru-RU" sz="2200" b="1" dirty="0" smtClean="0">
                <a:solidFill>
                  <a:schemeClr val="bg1"/>
                </a:solidFill>
                <a:latin typeface="Calibri" pitchFamily="34" charset="0"/>
                <a:ea typeface="+mn-ea"/>
                <a:cs typeface="Arial" charset="0"/>
              </a:rPr>
              <a:t>Зам. директора по УВР</a:t>
            </a:r>
            <a:br>
              <a:rPr lang="ru-RU" sz="2200" b="1" dirty="0" smtClean="0">
                <a:solidFill>
                  <a:schemeClr val="bg1"/>
                </a:solidFill>
                <a:latin typeface="Calibri" pitchFamily="34" charset="0"/>
                <a:ea typeface="+mn-ea"/>
                <a:cs typeface="Arial" charset="0"/>
              </a:rPr>
            </a:br>
            <a:r>
              <a:rPr lang="ru-RU" sz="2200" b="1" dirty="0" smtClean="0">
                <a:solidFill>
                  <a:schemeClr val="bg1"/>
                </a:solidFill>
                <a:latin typeface="Calibri" pitchFamily="34" charset="0"/>
                <a:ea typeface="+mn-ea"/>
                <a:cs typeface="Arial" charset="0"/>
              </a:rPr>
              <a:t>                                                                         Прончатова Е.Г.</a:t>
            </a:r>
            <a:r>
              <a:rPr lang="ru-RU" sz="20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20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</a:br>
            <a:endParaRPr lang="ru-RU" sz="3200" b="1" i="1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" name="Picture 7" descr="maporen"/>
          <p:cNvPicPr>
            <a:picLocks noChangeAspect="1" noChangeArrowheads="1"/>
          </p:cNvPicPr>
          <p:nvPr/>
        </p:nvPicPr>
        <p:blipFill>
          <a:blip r:embed="rId5" cstate="print">
            <a:lum bright="54000"/>
          </a:blip>
          <a:srcRect/>
          <a:stretch>
            <a:fillRect/>
          </a:stretch>
        </p:blipFill>
        <p:spPr bwMode="auto">
          <a:xfrm>
            <a:off x="395536" y="0"/>
            <a:ext cx="2880320" cy="15636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8" descr="герб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92279" y="267494"/>
            <a:ext cx="1248139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61631" y="-20810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43803" y="777029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4306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II. </a:t>
            </a:r>
            <a:r>
              <a:rPr lang="ru-RU" sz="3200" b="1" dirty="0" smtClean="0"/>
              <a:t>Методическое обеспечение процесса.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 smtClean="0">
                <a:latin typeface="+mj-lt"/>
                <a:ea typeface="Calibri"/>
                <a:cs typeface="Times New Roman"/>
              </a:rPr>
              <a:t>4 октября 2021г.</a:t>
            </a:r>
            <a:r>
              <a:rPr lang="ru-RU" sz="2400" dirty="0" smtClean="0">
                <a:latin typeface="+mj-lt"/>
                <a:ea typeface="Calibri"/>
                <a:cs typeface="Times New Roman"/>
              </a:rPr>
              <a:t> зам. директора по УВР Прончатова Е.Г. провела совещание с членами координационной группы: «Организация работы по повышению математической грамотности». </a:t>
            </a:r>
            <a:endParaRPr lang="en-US" sz="2400" dirty="0" smtClean="0">
              <a:latin typeface="+mj-lt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latin typeface="+mj-lt"/>
                <a:ea typeface="Calibri"/>
                <a:cs typeface="Times New Roman"/>
              </a:rPr>
              <a:t>Вниманию коллег был предоставлен «План работы по формированию математической грамотности обучающихся гимназии 8-9 классов». </a:t>
            </a:r>
          </a:p>
          <a:p>
            <a:pPr marL="571500" indent="-571500">
              <a:buAutoNum type="romanUcPeriod"/>
            </a:pPr>
            <a:endParaRPr lang="ru-R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7759" y="1039869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23528" y="1131590"/>
            <a:ext cx="799288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II. </a:t>
            </a:r>
            <a:r>
              <a:rPr lang="ru-RU" sz="3200" b="1" dirty="0" smtClean="0"/>
              <a:t>Методическое обеспечение процесса.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Компоненты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математической грамотности:</a:t>
            </a:r>
            <a:endParaRPr lang="ru-RU" dirty="0">
              <a:latin typeface="Times New Roman"/>
              <a:ea typeface="Calibri"/>
              <a:cs typeface="Times New Roman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- воспроизведение математических фактов, методов и выполнение вычислений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- установление связей и интеграции материала из разных математических тем, необходимых для решения поставленной задачи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- математические размышления, требующие обобщения 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интуиции</a:t>
            </a:r>
            <a:endParaRPr lang="ru-RU" b="1" i="1" dirty="0" smtClean="0">
              <a:latin typeface="Times New Roman"/>
              <a:ea typeface="Calibri"/>
              <a:cs typeface="Times New Roman"/>
            </a:endParaRPr>
          </a:p>
          <a:p>
            <a:pPr marL="571500" indent="-571500">
              <a:buAutoNum type="romanUcPeriod"/>
            </a:pPr>
            <a:endParaRPr lang="ru-R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7759" y="1039869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4138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II. </a:t>
            </a:r>
            <a:r>
              <a:rPr lang="ru-RU" sz="3200" b="1" dirty="0" smtClean="0"/>
              <a:t>Методическое обеспечение процесса.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Банк заданий по оценке функциональной грамотности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ФГБНУ «Институт стратегии развития образования Российской академии </a:t>
            </a:r>
            <a:r>
              <a:rPr lang="ru-RU" dirty="0" smtClean="0">
                <a:latin typeface="Calibri"/>
                <a:ea typeface="Calibri"/>
                <a:cs typeface="Times New Roman"/>
              </a:rPr>
              <a:t>образования»  </a:t>
            </a:r>
            <a:r>
              <a:rPr lang="en-US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https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://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fg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.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resh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.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edu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.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ru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/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 </a:t>
            </a:r>
            <a:r>
              <a:rPr lang="ru-RU" dirty="0" smtClean="0">
                <a:latin typeface="Calibri"/>
                <a:ea typeface="Calibri"/>
                <a:cs typeface="Times New Roman"/>
              </a:rPr>
              <a:t>ФИПИ       </a:t>
            </a:r>
            <a:r>
              <a:rPr lang="ru-RU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6"/>
              </a:rPr>
              <a:t>https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6"/>
              </a:rPr>
              <a:t>://fipi.ru/otkrytyy-bank-zadaniy-dlya-otse</a:t>
            </a:r>
            <a:r>
              <a:rPr lang="en-US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6"/>
              </a:rPr>
              <a:t>n</a:t>
            </a:r>
            <a:r>
              <a:rPr lang="ru-RU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6"/>
              </a:rPr>
              <a:t>ki-yestestvennonauchnoy-gramotnosti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Дидактические подходы к созданию заданий для оценки уровня функциональной грамотности обучающихся и банк открытых заданий: </a:t>
            </a:r>
            <a:r>
              <a:rPr lang="en-US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http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://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skiv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.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instrao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.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ru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/</a:t>
            </a:r>
            <a:r>
              <a:rPr lang="en-US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bank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-</a:t>
            </a:r>
            <a:r>
              <a:rPr lang="en-US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zadaniy</a:t>
            </a:r>
            <a:r>
              <a:rPr lang="ru-RU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/</a:t>
            </a:r>
            <a:r>
              <a:rPr lang="ru-RU" dirty="0">
                <a:latin typeface="Calibri"/>
                <a:ea typeface="Calibri"/>
                <a:cs typeface="Times New Roman"/>
              </a:rPr>
              <a:t> 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marL="571500" indent="-571500">
              <a:buAutoNum type="romanUcPeriod"/>
            </a:pP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23085690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1039869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3329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II</a:t>
            </a:r>
            <a:r>
              <a:rPr lang="en-GB" sz="3200" b="1" dirty="0" smtClean="0"/>
              <a:t>I</a:t>
            </a:r>
            <a:r>
              <a:rPr lang="en-US" sz="3200" b="1" dirty="0" smtClean="0"/>
              <a:t>. </a:t>
            </a:r>
            <a:r>
              <a:rPr lang="ru-RU" sz="3200" b="1" dirty="0" smtClean="0"/>
              <a:t>Работа с учителями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Разработка технологических карт на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2 четверть 2021-2022г. по биологии (Абилова Г.Ф.), литературе (Камнева Н.В.), обществознанию (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Дюкарева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И.А.), физике (Габидуллина Р.Н.), внеурочной деятельности. (Прончатова Е.Г.).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571500" indent="-571500">
              <a:buAutoNum type="romanUcPeriod"/>
            </a:pP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1029840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7759" y="1039869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23528" y="1131590"/>
            <a:ext cx="7992888" cy="2762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II</a:t>
            </a:r>
            <a:r>
              <a:rPr lang="en-GB" sz="3200" b="1" dirty="0" smtClean="0"/>
              <a:t>I</a:t>
            </a:r>
            <a:r>
              <a:rPr lang="en-US" sz="3200" b="1" dirty="0" smtClean="0"/>
              <a:t>. </a:t>
            </a:r>
            <a:r>
              <a:rPr lang="ru-RU" sz="3200" b="1" dirty="0" smtClean="0"/>
              <a:t>Работа с учителями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Единый банк технологических карт,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разработанных муниципалитетами Оренбургской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области: </a:t>
            </a:r>
            <a:r>
              <a:rPr lang="ru-RU" sz="2000" u="sng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  <a:hlinkClick r:id="rId5"/>
              </a:rPr>
              <a:t>https://drive.google.com/drive/folders/1EkewCSdjdayyoVuH5Jy_guupj7OJK_mE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571500" indent="-571500">
              <a:buAutoNum type="romanUcPeriod"/>
            </a:pP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4098715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7759" y="1059582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398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II</a:t>
            </a:r>
            <a:r>
              <a:rPr lang="en-GB" sz="3200" b="1" dirty="0" smtClean="0"/>
              <a:t>I</a:t>
            </a:r>
            <a:r>
              <a:rPr lang="en-US" sz="3200" b="1" dirty="0" smtClean="0"/>
              <a:t>. </a:t>
            </a:r>
            <a:r>
              <a:rPr lang="ru-RU" sz="3200" b="1" dirty="0" smtClean="0"/>
              <a:t>Работа с учителями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latin typeface="Times New Roman"/>
                <a:ea typeface="Calibri"/>
              </a:rPr>
              <a:t>В период с августа по ноябрь 2020г. 5 учителей гимназии успешно прошли курсы повышения квалификации по программе «Совершенствование предметных и методических компетенций педагогических работников (в том числе в области формирования функциональной грамотности)» г. Москва (</a:t>
            </a:r>
            <a:r>
              <a:rPr lang="ru-RU" sz="2400" dirty="0" err="1">
                <a:latin typeface="Times New Roman"/>
                <a:ea typeface="Calibri"/>
              </a:rPr>
              <a:t>Клинсков</a:t>
            </a:r>
            <a:r>
              <a:rPr lang="ru-RU" sz="2400" dirty="0">
                <a:latin typeface="Times New Roman"/>
                <a:ea typeface="Calibri"/>
              </a:rPr>
              <a:t> С.В., Мотина Р.Р., Золотых Е.В., Рахимова И.В., Абилова Г.Ф.).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42504042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7759" y="1131590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313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II</a:t>
            </a:r>
            <a:r>
              <a:rPr lang="en-GB" sz="3200" b="1" dirty="0" smtClean="0"/>
              <a:t>I</a:t>
            </a:r>
            <a:r>
              <a:rPr lang="en-US" sz="3200" b="1" dirty="0" smtClean="0"/>
              <a:t>. </a:t>
            </a:r>
            <a:r>
              <a:rPr lang="ru-RU" sz="3200" b="1" dirty="0" smtClean="0"/>
              <a:t>Работа с учителями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В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ноябре 2021г. на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платформе «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Яндекс.Учебник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» прошли обучение ещё 6 учителей: «Функциональная грамотность: развиваем в начальной школе» (Корнева А.В., Остроухих Т.Е., Коваль И.С., Ракитина И.Н.)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«Функциональная грамотность: развиваем в средней школе»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(</a:t>
            </a:r>
            <a:r>
              <a:rPr lang="ru-RU" sz="2400" dirty="0" err="1">
                <a:latin typeface="Times New Roman"/>
                <a:ea typeface="Calibri"/>
                <a:cs typeface="Times New Roman"/>
              </a:rPr>
              <a:t>Дюкарева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И.А., Клевлина О.В.)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04692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7759" y="1059582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2411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II</a:t>
            </a:r>
            <a:r>
              <a:rPr lang="en-GB" sz="3200" b="1" dirty="0" smtClean="0"/>
              <a:t>I</a:t>
            </a:r>
            <a:r>
              <a:rPr lang="en-US" sz="3200" b="1" dirty="0" smtClean="0"/>
              <a:t>. </a:t>
            </a:r>
            <a:r>
              <a:rPr lang="ru-RU" sz="3200" b="1" dirty="0" smtClean="0"/>
              <a:t>Работа с учителями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Всероссийских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семинаров «Формирование и оценка функциональной грамотности» (еженедельно с 13:00-15:00) на сайте </a:t>
            </a:r>
            <a:r>
              <a:rPr lang="en-US" sz="2400" dirty="0" err="1">
                <a:latin typeface="Times New Roman"/>
                <a:ea typeface="Calibri"/>
                <a:cs typeface="Times New Roman"/>
              </a:rPr>
              <a:t>edsoo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.</a:t>
            </a:r>
            <a:r>
              <a:rPr lang="en-US" sz="2400" dirty="0" err="1" smtClean="0">
                <a:latin typeface="Times New Roman"/>
                <a:ea typeface="Calibri"/>
                <a:cs typeface="Times New Roman"/>
              </a:rPr>
              <a:t>ru</a:t>
            </a:r>
            <a:endParaRPr lang="ru-RU" sz="2400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4404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1115471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4314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IV. </a:t>
            </a:r>
            <a:r>
              <a:rPr lang="ru-RU" sz="3200" b="1" dirty="0" smtClean="0"/>
              <a:t>Работа с обучающимися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latin typeface="+mj-lt"/>
                <a:ea typeface="Calibri"/>
                <a:cs typeface="Times New Roman"/>
              </a:rPr>
              <a:t>Приёмы формирования математической </a:t>
            </a:r>
            <a:r>
              <a:rPr lang="ru-RU" sz="2000" b="1" dirty="0" smtClean="0">
                <a:latin typeface="+mj-lt"/>
                <a:ea typeface="Calibri"/>
                <a:cs typeface="Times New Roman"/>
              </a:rPr>
              <a:t>грамотности 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+mj-lt"/>
                <a:ea typeface="Calibri"/>
                <a:cs typeface="Times New Roman"/>
              </a:rPr>
              <a:t>Технология критического </a:t>
            </a:r>
            <a:r>
              <a:rPr lang="ru-RU" sz="2000" dirty="0" smtClean="0">
                <a:latin typeface="+mj-lt"/>
                <a:ea typeface="Calibri"/>
                <a:cs typeface="Times New Roman"/>
              </a:rPr>
              <a:t>мышления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+mj-lt"/>
                <a:ea typeface="Calibri"/>
                <a:cs typeface="Times New Roman"/>
              </a:rPr>
              <a:t>Технология проблемного обучения 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+mj-lt"/>
                <a:ea typeface="Calibri"/>
                <a:cs typeface="Times New Roman"/>
              </a:rPr>
              <a:t>Проектная технология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+mj-lt"/>
                <a:ea typeface="Calibri"/>
                <a:cs typeface="Times New Roman"/>
              </a:rPr>
              <a:t>Игровая технология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+mj-lt"/>
                <a:ea typeface="Calibri"/>
                <a:cs typeface="Times New Roman"/>
              </a:rPr>
              <a:t>Здоровьесберегающая технология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+mj-lt"/>
                <a:ea typeface="Calibri"/>
                <a:cs typeface="Times New Roman"/>
              </a:rPr>
              <a:t>Личностно-ориентированная технология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2007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1059582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3893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IV. </a:t>
            </a:r>
            <a:r>
              <a:rPr lang="ru-RU" sz="3200" b="1" dirty="0" smtClean="0"/>
              <a:t>Работа с обучающимися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u="sng" dirty="0" smtClean="0">
                <a:latin typeface="Calibri"/>
                <a:ea typeface="Calibri"/>
                <a:cs typeface="Times New Roman"/>
              </a:rPr>
              <a:t>Технология </a:t>
            </a:r>
            <a:r>
              <a:rPr lang="ru-RU" b="1" u="sng" dirty="0">
                <a:latin typeface="Calibri"/>
                <a:ea typeface="Calibri"/>
                <a:cs typeface="Times New Roman"/>
              </a:rPr>
              <a:t>критического </a:t>
            </a:r>
            <a:r>
              <a:rPr lang="ru-RU" b="1" u="sng" dirty="0" smtClean="0">
                <a:latin typeface="Calibri"/>
                <a:ea typeface="Calibri"/>
                <a:cs typeface="Times New Roman"/>
              </a:rPr>
              <a:t>мышления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 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этап - </a:t>
            </a:r>
            <a:r>
              <a:rPr lang="ru-RU" sz="2000" b="1" dirty="0">
                <a:latin typeface="Calibri"/>
                <a:ea typeface="Calibri"/>
                <a:cs typeface="Times New Roman"/>
              </a:rPr>
              <a:t>"Вызов"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, на котором </a:t>
            </a:r>
            <a:r>
              <a:rPr lang="ru-RU" sz="2000" dirty="0" smtClean="0">
                <a:latin typeface="Calibri"/>
                <a:ea typeface="Calibri"/>
                <a:cs typeface="Times New Roman"/>
              </a:rPr>
              <a:t>ребёнок 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ставит перед собой вопрос «Что я знаю?» по данной проблеме.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libri"/>
                <a:ea typeface="Calibri"/>
                <a:cs typeface="Times New Roman"/>
              </a:rPr>
              <a:t>2 этап - </a:t>
            </a:r>
            <a:r>
              <a:rPr lang="ru-RU" sz="2000" b="1" dirty="0">
                <a:latin typeface="Calibri"/>
                <a:ea typeface="Calibri"/>
                <a:cs typeface="Times New Roman"/>
              </a:rPr>
              <a:t>"Осмысление": 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ответы на вопросы, которые сам поставил перед собой на первой стадии (что хочу знать).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Calibri"/>
                <a:ea typeface="Calibri"/>
                <a:cs typeface="Times New Roman"/>
              </a:rPr>
              <a:t>3 этап - </a:t>
            </a:r>
            <a:r>
              <a:rPr lang="ru-RU" sz="2000" b="1" dirty="0">
                <a:latin typeface="Calibri"/>
                <a:ea typeface="Calibri"/>
                <a:cs typeface="Times New Roman"/>
              </a:rPr>
              <a:t>"Рефлексия"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, предполагающая размышление и обобщение того, «что узнал» ребенок на уроке по данной проблеме.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25621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467544" y="1059582"/>
            <a:ext cx="8280920" cy="3868018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sz="2800" b="1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Национальный проект «Образование»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Приказ министерства образования Оренбургской области от 17.09.2021 № 01-21/1502 «Об организации работы по повышению функциональной грамотности»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Региональный план мероприятий, направленных на формирование и оценку функциональной грамотности обучающихся общеобразовательных организаций Оренбургской области, на 2021/2022 учебный год»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Приказ РОО от 22.09.2021 №187 «Об организации работы по повышению функциональной грамотности в образовательных организациях Тоцкого района»</a:t>
            </a:r>
            <a:endParaRPr lang="ru-RU" sz="1400" b="1" dirty="0" smtClean="0">
              <a:latin typeface="Cambria" pitchFamily="18" charset="0"/>
            </a:endParaRP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8288" cy="1131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07504" y="123478"/>
            <a:ext cx="2411760" cy="1378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8344" y="627534"/>
            <a:ext cx="1097304" cy="987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63787"/>
            <a:ext cx="5309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99792" y="0"/>
            <a:ext cx="57606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НОРМАТИВНО-ПРАВОВЫЕ ДОКУМЕНТЫ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1092724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3672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</a:t>
            </a:r>
            <a:r>
              <a:rPr lang="en-GB" sz="3200" b="1" dirty="0" smtClean="0"/>
              <a:t>V</a:t>
            </a:r>
            <a:r>
              <a:rPr lang="en-US" sz="3200" b="1" dirty="0" smtClean="0"/>
              <a:t>. </a:t>
            </a:r>
            <a:r>
              <a:rPr lang="ru-RU" sz="3200" b="1" dirty="0" smtClean="0"/>
              <a:t>Работа с обучающимися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>
                <a:latin typeface="+mj-lt"/>
                <a:ea typeface="Calibri"/>
                <a:cs typeface="Times New Roman"/>
              </a:rPr>
              <a:t>Технология </a:t>
            </a:r>
            <a:r>
              <a:rPr lang="ru-RU" sz="2000" b="1" u="sng" dirty="0" smtClean="0">
                <a:latin typeface="+mj-lt"/>
                <a:ea typeface="Calibri"/>
                <a:cs typeface="Times New Roman"/>
              </a:rPr>
              <a:t>проблемного обучения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+mj-lt"/>
                <a:ea typeface="Calibri"/>
              </a:rPr>
              <a:t>Основной дидактический прием – создание проблемной ситуации, имеющей форму познавательной задачи. Познавательные задачи должны быть доступны по своей трудности, учитывать познавательные возможности обучаемых, находиться в русле изучаемого предмета и быть значимыми для усвоения нового материала. </a:t>
            </a:r>
            <a:endParaRPr lang="ru-RU" sz="2000" b="1" dirty="0">
              <a:latin typeface="+mj-lt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38108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1059582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2482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en-US" sz="3200" b="1" dirty="0" smtClean="0"/>
              <a:t>IV. </a:t>
            </a:r>
            <a:r>
              <a:rPr lang="ru-RU" sz="3200" b="1" dirty="0" smtClean="0"/>
              <a:t>Работа с обучающимися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latin typeface="+mj-lt"/>
                <a:ea typeface="Calibri"/>
                <a:cs typeface="Times New Roman"/>
              </a:rPr>
              <a:t>Проектная технология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+mj-lt"/>
                <a:ea typeface="Calibri"/>
              </a:rPr>
              <a:t>Данная технология развивает у школьников умения самостоятельно конструировать свои знания и ориентироваться в информационном пространстве, проявлять компетенцию в вопросах, связанных с темой проекта, развивать критическое мышление.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08764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915566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382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ru-RU" sz="2000" b="1" dirty="0" smtClean="0">
                <a:latin typeface="+mj-lt"/>
                <a:ea typeface="Times New Roman"/>
                <a:cs typeface="Times New Roman"/>
              </a:rPr>
              <a:t>Примеры </a:t>
            </a:r>
            <a:r>
              <a:rPr lang="ru-RU" sz="2000" b="1" dirty="0">
                <a:latin typeface="+mj-lt"/>
                <a:ea typeface="Times New Roman"/>
                <a:cs typeface="Times New Roman"/>
              </a:rPr>
              <a:t>заданий (связь с другими предметами):</a:t>
            </a:r>
            <a:endParaRPr lang="ru-RU" sz="2400" dirty="0"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>
                <a:latin typeface="+mj-lt"/>
                <a:ea typeface="Calibri"/>
              </a:rPr>
              <a:t>Математика-физика</a:t>
            </a:r>
          </a:p>
          <a:p>
            <a:pPr marL="457200" indent="-4572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2000" dirty="0" smtClean="0">
                <a:latin typeface="+mj-lt"/>
                <a:ea typeface="Calibri"/>
              </a:rPr>
              <a:t>Послан </a:t>
            </a:r>
            <a:r>
              <a:rPr lang="ru-RU" sz="2000" dirty="0">
                <a:latin typeface="+mj-lt"/>
                <a:ea typeface="Calibri"/>
              </a:rPr>
              <a:t>человек из Москвы в Вологду, и велено ему в хождении своем совершать каждый день по 40 верст. На следующий день вслед ему послан второй человек, и приказано ему делать в день по 45 верст. Через сколько дней второй человек догонит первого? </a:t>
            </a:r>
            <a:endParaRPr lang="ru-RU" sz="2000" dirty="0" smtClean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latin typeface="+mj-lt"/>
                <a:ea typeface="Calibri"/>
              </a:rPr>
              <a:t>(Т.к. </a:t>
            </a:r>
            <a:r>
              <a:rPr lang="ru-RU" sz="2000" dirty="0">
                <a:latin typeface="+mj-lt"/>
                <a:ea typeface="Calibri"/>
              </a:rPr>
              <a:t>первый вышел на день раньше и прошел 40 верст, то второму надо нагнать эти 40 верст. За 40:(45-40)=8 дней.) Автобус первые 4 км пути проехал за 12 мин, а следующие 12 км – за 18 мин. Определите среднюю скорость автобуса на всем пути. (32км/ч)</a:t>
            </a:r>
          </a:p>
        </p:txBody>
      </p:sp>
    </p:spTree>
    <p:extLst>
      <p:ext uri="{BB962C8B-B14F-4D97-AF65-F5344CB8AC3E}">
        <p14:creationId xmlns="" xmlns:p14="http://schemas.microsoft.com/office/powerpoint/2010/main" val="22119748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1059582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2072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ru-RU" sz="2000" b="1" dirty="0" smtClean="0">
                <a:latin typeface="+mj-lt"/>
                <a:ea typeface="Times New Roman"/>
                <a:cs typeface="Times New Roman"/>
              </a:rPr>
              <a:t>Примеры </a:t>
            </a:r>
            <a:r>
              <a:rPr lang="ru-RU" sz="2000" b="1" dirty="0">
                <a:latin typeface="+mj-lt"/>
                <a:ea typeface="Times New Roman"/>
                <a:cs typeface="Times New Roman"/>
              </a:rPr>
              <a:t>заданий (связь с другими предметами):</a:t>
            </a:r>
            <a:endParaRPr lang="ru-RU" sz="2400" dirty="0"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latin typeface="+mj-lt"/>
                <a:ea typeface="Calibri"/>
              </a:rPr>
              <a:t>Математика-биология</a:t>
            </a:r>
            <a:endParaRPr lang="ru-RU" sz="2000" b="1" u="sng" dirty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+mj-lt"/>
                <a:ea typeface="Calibri"/>
              </a:rPr>
              <a:t>1. Мама-слониха имеет массу 600 кг. Найдите массу слонёнка, если известно, что она составляет 1/5 часть от массы большого слона.</a:t>
            </a:r>
          </a:p>
        </p:txBody>
      </p:sp>
    </p:spTree>
    <p:extLst>
      <p:ext uri="{BB962C8B-B14F-4D97-AF65-F5344CB8AC3E}">
        <p14:creationId xmlns="" xmlns:p14="http://schemas.microsoft.com/office/powerpoint/2010/main" val="12532939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1039869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2780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ru-RU" sz="2000" b="1" dirty="0" smtClean="0">
                <a:latin typeface="+mj-lt"/>
                <a:ea typeface="Times New Roman"/>
                <a:cs typeface="Times New Roman"/>
              </a:rPr>
              <a:t>Примеры </a:t>
            </a:r>
            <a:r>
              <a:rPr lang="ru-RU" sz="2000" b="1" dirty="0">
                <a:latin typeface="+mj-lt"/>
                <a:ea typeface="Times New Roman"/>
                <a:cs typeface="Times New Roman"/>
              </a:rPr>
              <a:t>заданий (связь с другими предметами):</a:t>
            </a:r>
            <a:endParaRPr lang="ru-RU" sz="2400" dirty="0"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latin typeface="+mj-lt"/>
                <a:ea typeface="Calibri"/>
              </a:rPr>
              <a:t>Математика-экономика</a:t>
            </a:r>
            <a:endParaRPr lang="ru-RU" sz="2000" b="1" u="sng" dirty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+mj-lt"/>
                <a:ea typeface="Calibri"/>
              </a:rPr>
              <a:t>1. Рабочий купил компьютер за 11400 р. в кредит. При покупке он внёс 2/5 части от стоимости компьютера. Остальные деньги рабочий вносил в течение 10 месяцев. Сколько денег рабочий выплачивал ежемесячно?</a:t>
            </a:r>
          </a:p>
        </p:txBody>
      </p:sp>
    </p:spTree>
    <p:extLst>
      <p:ext uri="{BB962C8B-B14F-4D97-AF65-F5344CB8AC3E}">
        <p14:creationId xmlns="" xmlns:p14="http://schemas.microsoft.com/office/powerpoint/2010/main" val="14479172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07504" y="-55635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1039869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2426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ru-RU" sz="2000" b="1" dirty="0" smtClean="0">
                <a:latin typeface="+mj-lt"/>
                <a:ea typeface="Times New Roman"/>
                <a:cs typeface="Times New Roman"/>
              </a:rPr>
              <a:t>Примеры </a:t>
            </a:r>
            <a:r>
              <a:rPr lang="ru-RU" sz="2000" b="1" dirty="0">
                <a:latin typeface="+mj-lt"/>
                <a:ea typeface="Times New Roman"/>
                <a:cs typeface="Times New Roman"/>
              </a:rPr>
              <a:t>заданий (связь с другими предметами):</a:t>
            </a:r>
            <a:endParaRPr lang="ru-RU" sz="2400" dirty="0"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>
                <a:latin typeface="+mj-lt"/>
                <a:ea typeface="Calibri"/>
              </a:rPr>
              <a:t>Математика-история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+mj-lt"/>
                <a:ea typeface="Calibri"/>
              </a:rPr>
              <a:t>1. В московском Кремле находятся Царь-колокол и царь-пушка. Вес колокола 200 тонн, вес пушки 20% веса колокола Сколько тонн весит царь-пушка?</a:t>
            </a:r>
          </a:p>
        </p:txBody>
      </p:sp>
    </p:spTree>
    <p:extLst>
      <p:ext uri="{BB962C8B-B14F-4D97-AF65-F5344CB8AC3E}">
        <p14:creationId xmlns="" xmlns:p14="http://schemas.microsoft.com/office/powerpoint/2010/main" val="5111122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pPr marL="571500" indent="-571500">
              <a:buAutoNum type="romanUcPeriod"/>
            </a:pP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</a:p>
          <a:p>
            <a:pPr marL="571500" indent="-571500">
              <a:buAutoNum type="romanUcPeriod"/>
            </a:pPr>
            <a:r>
              <a:rPr lang="ru-RU" sz="3200" b="1" dirty="0" smtClean="0">
                <a:solidFill>
                  <a:schemeClr val="bg1"/>
                </a:solidFill>
              </a:rPr>
              <a:t>                             у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0" y="-20538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-236562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354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/>
            <a:r>
              <a:rPr lang="en-US" sz="3200" b="1" dirty="0" smtClean="0">
                <a:solidFill>
                  <a:prstClr val="black"/>
                </a:solidFill>
              </a:rPr>
              <a:t>I</a:t>
            </a:r>
            <a:r>
              <a:rPr lang="en-GB" sz="3200" b="1" dirty="0" smtClean="0">
                <a:solidFill>
                  <a:prstClr val="black"/>
                </a:solidFill>
              </a:rPr>
              <a:t>V</a:t>
            </a:r>
            <a:r>
              <a:rPr lang="en-US" sz="3200" b="1" dirty="0" smtClean="0">
                <a:solidFill>
                  <a:prstClr val="black"/>
                </a:solidFill>
              </a:rPr>
              <a:t>. </a:t>
            </a:r>
            <a:r>
              <a:rPr lang="ru-RU" sz="3200" b="1" dirty="0">
                <a:solidFill>
                  <a:prstClr val="black"/>
                </a:solidFill>
              </a:rPr>
              <a:t>Работа с </a:t>
            </a:r>
            <a:r>
              <a:rPr lang="ru-RU" sz="3200" b="1" dirty="0" smtClean="0">
                <a:solidFill>
                  <a:prstClr val="black"/>
                </a:solidFill>
              </a:rPr>
              <a:t>обучающимися</a:t>
            </a:r>
          </a:p>
          <a:p>
            <a:pPr marL="571500" lvl="0" indent="-571500"/>
            <a:r>
              <a:rPr lang="ru-RU" sz="2000" dirty="0" smtClean="0">
                <a:solidFill>
                  <a:prstClr val="black"/>
                </a:solidFill>
              </a:rPr>
              <a:t>Урок геометрии, 9б</a:t>
            </a:r>
          </a:p>
          <a:p>
            <a:pPr marL="571500" lvl="0" indent="-571500"/>
            <a:r>
              <a:rPr lang="ru-RU" sz="2000" dirty="0" smtClean="0">
                <a:solidFill>
                  <a:prstClr val="black"/>
                </a:solidFill>
              </a:rPr>
              <a:t>Учитель </a:t>
            </a:r>
            <a:r>
              <a:rPr lang="ru-RU" sz="2000" dirty="0" err="1" smtClean="0">
                <a:solidFill>
                  <a:prstClr val="black"/>
                </a:solidFill>
              </a:rPr>
              <a:t>Кашапова</a:t>
            </a:r>
            <a:r>
              <a:rPr lang="ru-RU" sz="2000" dirty="0" smtClean="0">
                <a:solidFill>
                  <a:prstClr val="black"/>
                </a:solidFill>
              </a:rPr>
              <a:t> Г.М.</a:t>
            </a:r>
          </a:p>
          <a:p>
            <a:pPr marL="571500" lvl="0" indent="-571500"/>
            <a:endParaRPr lang="ru-RU" sz="2000" dirty="0" smtClean="0">
              <a:solidFill>
                <a:prstClr val="black"/>
              </a:solidFill>
            </a:endParaRPr>
          </a:p>
          <a:p>
            <a:pPr marL="571500" lvl="0" indent="-571500"/>
            <a:r>
              <a:rPr lang="ru-RU" sz="2000" dirty="0" smtClean="0">
                <a:solidFill>
                  <a:prstClr val="black"/>
                </a:solidFill>
              </a:rPr>
              <a:t>Открытый банк</a:t>
            </a:r>
          </a:p>
          <a:p>
            <a:pPr marL="571500" lvl="0" indent="-571500"/>
            <a:r>
              <a:rPr lang="ru-RU" sz="2000" dirty="0" smtClean="0">
                <a:solidFill>
                  <a:prstClr val="black"/>
                </a:solidFill>
              </a:rPr>
              <a:t>заданий ФИПИ</a:t>
            </a:r>
          </a:p>
          <a:p>
            <a:pPr marL="571500" lvl="0" indent="-571500"/>
            <a:r>
              <a:rPr lang="ru-RU" sz="2000" dirty="0" smtClean="0">
                <a:solidFill>
                  <a:prstClr val="black"/>
                </a:solidFill>
              </a:rPr>
              <a:t>Задания №1-5</a:t>
            </a:r>
          </a:p>
          <a:p>
            <a:pPr marL="571500" lvl="0" indent="-571500"/>
            <a:endParaRPr lang="ru-RU" dirty="0">
              <a:solidFill>
                <a:prstClr val="black"/>
              </a:solidFill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latin typeface="+mj-lt"/>
              <a:ea typeface="Calibri"/>
            </a:endParaRPr>
          </a:p>
        </p:txBody>
      </p:sp>
      <p:pic>
        <p:nvPicPr>
          <p:cNvPr id="1026" name="Picture 2" descr="C:\Users\20_5\Downloads\20211123_102401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1635646"/>
            <a:ext cx="5256584" cy="33841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232472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pPr marL="571500" indent="-571500">
              <a:buAutoNum type="romanUcPeriod"/>
            </a:pP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</a:p>
          <a:p>
            <a:pPr marL="571500" indent="-571500">
              <a:buAutoNum type="romanUcPeriod"/>
            </a:pPr>
            <a:r>
              <a:rPr lang="ru-RU" sz="3200" b="1" dirty="0" smtClean="0">
                <a:solidFill>
                  <a:schemeClr val="bg1"/>
                </a:solidFill>
              </a:rPr>
              <a:t>                             у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0" y="-20538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-236562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4283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/>
            <a:r>
              <a:rPr lang="en-US" sz="3200" b="1" dirty="0" smtClean="0">
                <a:solidFill>
                  <a:prstClr val="black"/>
                </a:solidFill>
              </a:rPr>
              <a:t>I</a:t>
            </a:r>
            <a:r>
              <a:rPr lang="en-GB" sz="3200" b="1" dirty="0" smtClean="0">
                <a:solidFill>
                  <a:prstClr val="black"/>
                </a:solidFill>
              </a:rPr>
              <a:t>V</a:t>
            </a:r>
            <a:r>
              <a:rPr lang="en-US" sz="3200" b="1" dirty="0" smtClean="0">
                <a:solidFill>
                  <a:prstClr val="black"/>
                </a:solidFill>
              </a:rPr>
              <a:t>. </a:t>
            </a:r>
            <a:r>
              <a:rPr lang="ru-RU" sz="3200" b="1" dirty="0">
                <a:solidFill>
                  <a:prstClr val="black"/>
                </a:solidFill>
              </a:rPr>
              <a:t>Работа с </a:t>
            </a:r>
            <a:r>
              <a:rPr lang="ru-RU" sz="3200" b="1" dirty="0" smtClean="0">
                <a:solidFill>
                  <a:prstClr val="black"/>
                </a:solidFill>
              </a:rPr>
              <a:t>обучающимися</a:t>
            </a:r>
          </a:p>
          <a:p>
            <a:pPr marL="571500" lvl="0" indent="-571500"/>
            <a:r>
              <a:rPr lang="ru-RU" sz="2400" dirty="0" smtClean="0">
                <a:solidFill>
                  <a:prstClr val="black"/>
                </a:solidFill>
              </a:rPr>
              <a:t>Урок физики, 9а</a:t>
            </a:r>
          </a:p>
          <a:p>
            <a:pPr marL="571500" lvl="0" indent="-571500"/>
            <a:r>
              <a:rPr lang="ru-RU" sz="2400" dirty="0" smtClean="0">
                <a:solidFill>
                  <a:prstClr val="black"/>
                </a:solidFill>
              </a:rPr>
              <a:t>Учитель </a:t>
            </a:r>
            <a:r>
              <a:rPr lang="ru-RU" sz="2400" dirty="0" err="1" smtClean="0">
                <a:solidFill>
                  <a:prstClr val="black"/>
                </a:solidFill>
              </a:rPr>
              <a:t>Клинсков</a:t>
            </a:r>
            <a:r>
              <a:rPr lang="ru-RU" sz="2400" dirty="0" smtClean="0">
                <a:solidFill>
                  <a:prstClr val="black"/>
                </a:solidFill>
              </a:rPr>
              <a:t> С.В.</a:t>
            </a:r>
          </a:p>
          <a:p>
            <a:pPr marL="571500" lvl="0" indent="-571500"/>
            <a:endParaRPr lang="ru-RU" sz="2400" dirty="0" smtClean="0">
              <a:solidFill>
                <a:prstClr val="black"/>
              </a:solidFill>
            </a:endParaRPr>
          </a:p>
          <a:p>
            <a:r>
              <a:rPr lang="ru-RU" sz="2400" dirty="0" smtClean="0"/>
              <a:t>Медведь упал в яму глубиной 19 метров 66 сантиметров. Время его падения составило ровно 2 секунды. Какого цвета был медведь?</a:t>
            </a:r>
          </a:p>
          <a:p>
            <a:r>
              <a:rPr lang="ru-RU" sz="2400" dirty="0" smtClean="0"/>
              <a:t> (</a:t>
            </a:r>
            <a:r>
              <a:rPr lang="en-US" sz="2400" dirty="0" smtClean="0"/>
              <a:t>g</a:t>
            </a:r>
            <a:r>
              <a:rPr lang="ru-RU" sz="2400" baseline="-25000" dirty="0" smtClean="0"/>
              <a:t>полюс</a:t>
            </a:r>
            <a:r>
              <a:rPr lang="ru-RU" sz="2400" dirty="0" smtClean="0"/>
              <a:t>=9,832м/с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, </a:t>
            </a:r>
            <a:r>
              <a:rPr lang="en-US" sz="2400" dirty="0" smtClean="0"/>
              <a:t>g</a:t>
            </a:r>
            <a:r>
              <a:rPr lang="ru-RU" sz="2400" baseline="-25000" dirty="0" smtClean="0"/>
              <a:t>экватор</a:t>
            </a:r>
            <a:r>
              <a:rPr lang="ru-RU" sz="2400" dirty="0" smtClean="0"/>
              <a:t>=9,780м/с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)</a:t>
            </a:r>
          </a:p>
          <a:p>
            <a:pPr marL="571500" lvl="0" indent="-571500"/>
            <a:endParaRPr lang="ru-RU" dirty="0">
              <a:solidFill>
                <a:prstClr val="black"/>
              </a:solidFill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latin typeface="+mj-lt"/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2472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0" y="-20538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1039869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/>
            <a:r>
              <a:rPr lang="en-US" sz="3200" b="1" dirty="0" smtClean="0">
                <a:solidFill>
                  <a:prstClr val="black"/>
                </a:solidFill>
              </a:rPr>
              <a:t>I</a:t>
            </a:r>
            <a:r>
              <a:rPr lang="en-GB" sz="3200" b="1" dirty="0" smtClean="0">
                <a:solidFill>
                  <a:prstClr val="black"/>
                </a:solidFill>
              </a:rPr>
              <a:t>V</a:t>
            </a:r>
            <a:r>
              <a:rPr lang="en-US" sz="3200" b="1" dirty="0" smtClean="0">
                <a:solidFill>
                  <a:prstClr val="black"/>
                </a:solidFill>
              </a:rPr>
              <a:t>. </a:t>
            </a:r>
            <a:r>
              <a:rPr lang="ru-RU" sz="3200" b="1" dirty="0">
                <a:solidFill>
                  <a:prstClr val="black"/>
                </a:solidFill>
              </a:rPr>
              <a:t>Работа с обучающимися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latin typeface="+mj-lt"/>
                <a:ea typeface="Calibri"/>
              </a:rPr>
              <a:t>Формирование математической речи: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latin typeface="Times New Roman"/>
                <a:ea typeface="Times New Roman"/>
              </a:rPr>
              <a:t>составление математического словаря, написание математического диктанта, выполнение заданий, направленных на грамотное написание, произношение и употребление имен числительных, математических терминов</a:t>
            </a:r>
            <a:endParaRPr lang="ru-RU" sz="2000" b="1" u="sng" dirty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latin typeface="+mj-lt"/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2472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0" y="-20538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1039869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1131590"/>
            <a:ext cx="7848872" cy="2951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/>
            <a:r>
              <a:rPr lang="en-GB" sz="3200" b="1" dirty="0" smtClean="0">
                <a:solidFill>
                  <a:prstClr val="black"/>
                </a:solidFill>
              </a:rPr>
              <a:t>V</a:t>
            </a:r>
            <a:r>
              <a:rPr lang="en-US" sz="3200" b="1" dirty="0" smtClean="0">
                <a:solidFill>
                  <a:prstClr val="black"/>
                </a:solidFill>
              </a:rPr>
              <a:t>. </a:t>
            </a:r>
            <a:r>
              <a:rPr lang="ru-RU" sz="3200" b="1" dirty="0" smtClean="0">
                <a:solidFill>
                  <a:prstClr val="black"/>
                </a:solidFill>
              </a:rPr>
              <a:t>Промежуточные итоги</a:t>
            </a:r>
            <a:endParaRPr lang="ru-RU" sz="3200" b="1" dirty="0">
              <a:solidFill>
                <a:prstClr val="black"/>
              </a:solidFill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400" dirty="0" smtClean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latin typeface="+mj-lt"/>
                <a:ea typeface="Calibri"/>
              </a:rPr>
              <a:t>Заседание членов координационной группы (1 раз в четверть): результаты, перспективы.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latin typeface="+mj-lt"/>
              <a:ea typeface="Calibri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latin typeface="+mj-lt"/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2689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323528" y="1131590"/>
            <a:ext cx="8064896" cy="379601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800" b="1" dirty="0" smtClean="0">
              <a:latin typeface="Cambria" pitchFamily="18" charset="0"/>
            </a:endParaRPr>
          </a:p>
          <a:p>
            <a:pPr lvl="0" algn="just">
              <a:lnSpc>
                <a:spcPct val="115000"/>
              </a:lnSpc>
              <a:buFont typeface="Wingdings"/>
              <a:buChar char=""/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>Приказ «Об организации работы по повышению функциональной грамотности в МБОУ Зареченская классическая гимназия» №474-о от 28.09.2021г.</a:t>
            </a:r>
            <a:endParaRPr lang="ru-RU" sz="1800" dirty="0" smtClean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ru-RU" sz="2000" dirty="0" smtClean="0">
                <a:latin typeface="Times New Roman"/>
                <a:ea typeface="Calibri"/>
                <a:cs typeface="Times New Roman"/>
              </a:rPr>
              <a:t>План мероприятий по формированию математической грамотности обучающихся МБОУ Зареченская классическая гимназия (от 01.10.2021г.).</a:t>
            </a:r>
            <a:endParaRPr lang="en-US" sz="2000" dirty="0" smtClean="0">
              <a:latin typeface="Times New Roman"/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 smtClean="0">
                <a:latin typeface="Times New Roman"/>
                <a:ea typeface="Calibri"/>
                <a:cs typeface="Times New Roman"/>
              </a:rPr>
              <a:t>      </a:t>
            </a:r>
            <a:endParaRPr lang="ru-RU" sz="1600" dirty="0" smtClean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1800" dirty="0">
              <a:ea typeface="Calibri"/>
              <a:cs typeface="Times New Roman"/>
            </a:endParaRP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8288" cy="1131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0" y="-1"/>
            <a:ext cx="2339752" cy="13370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987574"/>
            <a:ext cx="96010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63787"/>
            <a:ext cx="5309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27784" y="0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НОРМАТИВНО-ПРАВОВЫЕ ДОКУМЕНТЫ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E:\rtc_prezent_png\rtc_shapk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4288" y="-20638"/>
            <a:ext cx="9158288" cy="1177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563638"/>
            <a:ext cx="8100392" cy="295232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b="1" dirty="0" smtClean="0">
                <a:solidFill>
                  <a:schemeClr val="bg1"/>
                </a:solidFill>
                <a:latin typeface="Calibri" pitchFamily="34" charset="0"/>
                <a:ea typeface="+mn-ea"/>
                <a:cs typeface="Arial" charset="0"/>
              </a:rPr>
              <a:t>Благодарю</a:t>
            </a: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  <a:ea typeface="+mn-ea"/>
                <a:cs typeface="Arial" charset="0"/>
              </a:rPr>
              <a:t>за 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  <a:ea typeface="+mn-ea"/>
                <a:cs typeface="Arial" charset="0"/>
              </a:rPr>
              <a:t>внимание!</a:t>
            </a:r>
            <a:r>
              <a:rPr lang="ru-RU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>                                                </a:t>
            </a:r>
            <a:r>
              <a:rPr lang="ru-RU" sz="2200" b="1" dirty="0" smtClean="0">
                <a:solidFill>
                  <a:schemeClr val="bg1"/>
                </a:solidFill>
                <a:latin typeface="Calibri" pitchFamily="34" charset="0"/>
                <a:ea typeface="+mn-ea"/>
                <a:cs typeface="Arial" charset="0"/>
              </a:rPr>
              <a:t>Зам. директора по УВР</a:t>
            </a:r>
            <a:br>
              <a:rPr lang="ru-RU" sz="2200" b="1" dirty="0" smtClean="0">
                <a:solidFill>
                  <a:schemeClr val="bg1"/>
                </a:solidFill>
                <a:latin typeface="Calibri" pitchFamily="34" charset="0"/>
                <a:ea typeface="+mn-ea"/>
                <a:cs typeface="Arial" charset="0"/>
              </a:rPr>
            </a:br>
            <a:r>
              <a:rPr lang="ru-RU" sz="2200" b="1" dirty="0" smtClean="0">
                <a:solidFill>
                  <a:schemeClr val="bg1"/>
                </a:solidFill>
                <a:latin typeface="Calibri" pitchFamily="34" charset="0"/>
                <a:ea typeface="+mn-ea"/>
                <a:cs typeface="Arial" charset="0"/>
              </a:rPr>
              <a:t>                                                                                    Прончатова Е.Г.</a:t>
            </a:r>
            <a:r>
              <a:rPr lang="ru-RU" sz="20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20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  <a:t/>
            </a:r>
            <a:br>
              <a:rPr lang="ru-RU" sz="3200" b="1" dirty="0" smtClean="0">
                <a:solidFill>
                  <a:srgbClr val="FFFF00"/>
                </a:solidFill>
                <a:latin typeface="Calibri Light" pitchFamily="34" charset="0"/>
                <a:cs typeface="Browallia New" pitchFamily="34" charset="-34"/>
              </a:rPr>
            </a:br>
            <a: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bg1">
                    <a:lumMod val="95000"/>
                  </a:schemeClr>
                </a:solidFill>
              </a:rPr>
            </a:br>
            <a:endParaRPr lang="ru-RU" sz="3200" b="1" i="1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" name="Picture 7" descr="maporen"/>
          <p:cNvPicPr>
            <a:picLocks noChangeAspect="1" noChangeArrowheads="1"/>
          </p:cNvPicPr>
          <p:nvPr/>
        </p:nvPicPr>
        <p:blipFill>
          <a:blip r:embed="rId5" cstate="print">
            <a:lum bright="54000"/>
          </a:blip>
          <a:srcRect/>
          <a:stretch>
            <a:fillRect/>
          </a:stretch>
        </p:blipFill>
        <p:spPr bwMode="auto">
          <a:xfrm>
            <a:off x="-2394" y="0"/>
            <a:ext cx="3278250" cy="17796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8" descr="герб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6257" y="267494"/>
            <a:ext cx="1464162" cy="135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62808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7759" y="1039869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827584" y="1131590"/>
            <a:ext cx="74888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AutoNum type="romanUcPeriod"/>
            </a:pPr>
            <a:r>
              <a:rPr lang="ru-RU" sz="3200" b="1" dirty="0" smtClean="0"/>
              <a:t>Мотивационный</a:t>
            </a:r>
          </a:p>
          <a:p>
            <a:pPr marL="571500" indent="-571500">
              <a:buAutoNum type="romanUcPeriod"/>
            </a:pPr>
            <a:r>
              <a:rPr lang="ru-RU" sz="3200" b="1" dirty="0" smtClean="0"/>
              <a:t>Методическое обеспечение процесса.</a:t>
            </a:r>
          </a:p>
          <a:p>
            <a:pPr marL="571500" indent="-571500">
              <a:buAutoNum type="romanUcPeriod"/>
            </a:pPr>
            <a:r>
              <a:rPr lang="ru-RU" sz="3200" b="1" dirty="0" smtClean="0"/>
              <a:t>Работа с учителями</a:t>
            </a:r>
          </a:p>
          <a:p>
            <a:pPr marL="571500" indent="-571500">
              <a:buAutoNum type="romanUcPeriod"/>
            </a:pPr>
            <a:r>
              <a:rPr lang="ru-RU" sz="3200" b="1" dirty="0" smtClean="0"/>
              <a:t>Работа с обучающимися </a:t>
            </a:r>
          </a:p>
          <a:p>
            <a:pPr marL="571500" indent="-571500">
              <a:buAutoNum type="romanUcPeriod"/>
            </a:pPr>
            <a:r>
              <a:rPr lang="ru-RU" sz="3200" b="1" dirty="0" smtClean="0"/>
              <a:t>Промежуточные результаты</a:t>
            </a:r>
          </a:p>
          <a:p>
            <a:pPr marL="571500" indent="-571500">
              <a:buAutoNum type="romanUcPeriod"/>
            </a:pPr>
            <a:endParaRPr lang="ru-R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79512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7759" y="784830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827584" y="1131590"/>
            <a:ext cx="748883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AutoNum type="romanUcPeriod"/>
            </a:pPr>
            <a:r>
              <a:rPr lang="ru-RU" sz="3200" b="1" dirty="0" smtClean="0"/>
              <a:t>Мотивационный.</a:t>
            </a:r>
          </a:p>
          <a:p>
            <a:pPr marL="571500" indent="-571500"/>
            <a:r>
              <a:rPr lang="ru-RU" dirty="0" smtClean="0">
                <a:latin typeface="Times New Roman"/>
                <a:ea typeface="Calibri"/>
                <a:cs typeface="Times New Roman"/>
              </a:rPr>
              <a:t>          </a:t>
            </a:r>
            <a:r>
              <a:rPr lang="ru-RU" sz="2400" dirty="0" smtClean="0">
                <a:latin typeface="+mj-lt"/>
                <a:ea typeface="Calibri"/>
                <a:cs typeface="Times New Roman"/>
              </a:rPr>
              <a:t>В Федеральном государственном образовательном стандарте обозначена необходимость и важность привести современное школьное образование в соответствие с потребностями времени, современного общества, которое отличается изменчивостью, многообразием существующих в нем связей, широким и неотъемлемым внедрением информационных технологий.</a:t>
            </a:r>
          </a:p>
          <a:p>
            <a:pPr marL="571500" indent="-571500"/>
            <a:endParaRPr lang="ru-R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771550"/>
            <a:ext cx="8641655" cy="40322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 </a:t>
            </a: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77619" y="-92546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27759" y="1007586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827584" y="1131590"/>
            <a:ext cx="7488832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AutoNum type="romanUcPeriod"/>
            </a:pPr>
            <a:r>
              <a:rPr lang="ru-RU" sz="3200" b="1" dirty="0" smtClean="0"/>
              <a:t>Мотивационный.</a:t>
            </a:r>
          </a:p>
          <a:p>
            <a:pPr marL="571500" indent="-571500"/>
            <a:r>
              <a:rPr lang="ru-RU" dirty="0" smtClean="0">
                <a:latin typeface="Times New Roman"/>
                <a:ea typeface="Calibri"/>
                <a:cs typeface="Times New Roman"/>
              </a:rPr>
              <a:t>          </a:t>
            </a:r>
            <a:r>
              <a:rPr lang="ru-RU" sz="2400" dirty="0" smtClean="0"/>
              <a:t>Главным становится </a:t>
            </a:r>
            <a:r>
              <a:rPr lang="ru-RU" sz="2400" b="1" i="1" dirty="0" smtClean="0"/>
              <a:t>функциональная грамотность</a:t>
            </a:r>
            <a:r>
              <a:rPr lang="ru-RU" sz="2400" dirty="0" smtClean="0"/>
              <a:t>, так как это "способность человека решать стандартные жизненные задачи в различных сферах жизни и деятельности на основе прикладных знаний". Одним из ее видов является </a:t>
            </a:r>
            <a:r>
              <a:rPr lang="ru-RU" sz="2400" b="1" i="1" dirty="0" smtClean="0"/>
              <a:t>математическая грамотность.</a:t>
            </a:r>
            <a:endParaRPr lang="ru-RU" sz="2400" dirty="0" smtClean="0"/>
          </a:p>
          <a:p>
            <a:pPr marL="571500" indent="-571500"/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 marL="571500" indent="-571500"/>
            <a:endParaRPr lang="ru-R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1779662"/>
            <a:ext cx="8641655" cy="3024113"/>
          </a:xfrm>
        </p:spPr>
        <p:txBody>
          <a:bodyPr>
            <a:normAutofit fontScale="92500"/>
          </a:bodyPr>
          <a:lstStyle/>
          <a:p>
            <a:r>
              <a:rPr lang="ru-RU" sz="2800" b="1" dirty="0" smtClean="0">
                <a:latin typeface="+mj-lt"/>
                <a:cs typeface="Tahoma" pitchFamily="34" charset="0"/>
              </a:rPr>
              <a:t> </a:t>
            </a:r>
            <a:r>
              <a:rPr lang="ru-RU" sz="2400" dirty="0" smtClean="0">
                <a:latin typeface="+mj-lt"/>
              </a:rPr>
              <a:t>Словосочетание </a:t>
            </a:r>
            <a:r>
              <a:rPr lang="ru-RU" sz="2400" b="1" i="1" dirty="0" smtClean="0">
                <a:latin typeface="+mj-lt"/>
              </a:rPr>
              <a:t>«математическая грамотность»</a:t>
            </a:r>
            <a:r>
              <a:rPr lang="ru-RU" sz="2400" dirty="0" smtClean="0">
                <a:latin typeface="+mj-lt"/>
              </a:rPr>
              <a:t> появилось в контексте международного тестирования в 1991 г. В исследовании PISA "</a:t>
            </a:r>
            <a:r>
              <a:rPr lang="ru-RU" sz="2400" b="1" i="1" dirty="0" smtClean="0">
                <a:latin typeface="+mj-lt"/>
              </a:rPr>
              <a:t>математическая грамотность</a:t>
            </a:r>
            <a:r>
              <a:rPr lang="ru-RU" sz="2400" dirty="0" smtClean="0">
                <a:latin typeface="+mj-lt"/>
              </a:rPr>
              <a:t> - способность человека определять и понимать роль математики в мире, в котором он живет, высказывать хорошо обоснованные математические суждения и использовать математику так, чтобы удовлетворять в настоящем и будущем потребности, присущие созидательному, заинтересованному и мыслящему гражданину".</a:t>
            </a:r>
            <a:endParaRPr lang="ru-RU" sz="2400" dirty="0">
              <a:latin typeface="+mj-lt"/>
            </a:endParaRP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29904" y="-92546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894186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827584" y="1131590"/>
            <a:ext cx="74888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/>
            <a:r>
              <a:rPr lang="ru-RU" sz="3200" b="1" dirty="0" smtClean="0"/>
              <a:t>Понятийный аппарат</a:t>
            </a:r>
            <a:endParaRPr lang="ru-R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1491630"/>
            <a:ext cx="8641655" cy="331214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800" b="1" dirty="0" smtClean="0">
                <a:latin typeface="+mj-lt"/>
                <a:cs typeface="Tahoma" pitchFamily="34" charset="0"/>
              </a:rPr>
              <a:t>      </a:t>
            </a:r>
            <a:r>
              <a:rPr lang="ru-RU" sz="2900" dirty="0" smtClean="0"/>
              <a:t>Исследование PISA, в котором приоритетным направлением было исследование математической грамотности, показывают, что российские учащиеся имеют невысокие результаты.</a:t>
            </a:r>
          </a:p>
          <a:p>
            <a:pPr>
              <a:buNone/>
            </a:pPr>
            <a:r>
              <a:rPr lang="ru-RU" sz="2900" dirty="0" smtClean="0"/>
              <a:t>      Результаты международного исследования PISA для России выглядят печально:</a:t>
            </a:r>
          </a:p>
          <a:p>
            <a:pPr>
              <a:buNone/>
            </a:pPr>
            <a:r>
              <a:rPr lang="ru-RU" sz="2900" dirty="0" smtClean="0"/>
              <a:t>2000 год – из 31 страны Россия заняла – 27место;</a:t>
            </a:r>
          </a:p>
          <a:p>
            <a:pPr>
              <a:buNone/>
            </a:pPr>
            <a:r>
              <a:rPr lang="ru-RU" sz="2900" dirty="0" smtClean="0"/>
              <a:t>2003 год – из 43 стран Россия заняла – 32 место;</a:t>
            </a:r>
          </a:p>
          <a:p>
            <a:pPr>
              <a:buNone/>
            </a:pPr>
            <a:r>
              <a:rPr lang="ru-RU" sz="2900" dirty="0" smtClean="0"/>
              <a:t>2006 год – из 57 стран Россия заняла – 36 место;</a:t>
            </a:r>
          </a:p>
          <a:p>
            <a:pPr>
              <a:buNone/>
            </a:pPr>
            <a:r>
              <a:rPr lang="ru-RU" sz="2900" dirty="0" smtClean="0"/>
              <a:t>2009 год – из 65 стран Россия заняла – 41 место.</a:t>
            </a:r>
          </a:p>
          <a:p>
            <a:pPr>
              <a:buNone/>
            </a:pPr>
            <a:r>
              <a:rPr lang="ru-RU" sz="2900" dirty="0" smtClean="0"/>
              <a:t>2018 год — из 78 стран Россия заняла 27 место</a:t>
            </a:r>
          </a:p>
          <a:p>
            <a:endParaRPr lang="ru-RU" sz="2200" dirty="0">
              <a:latin typeface="+mj-lt"/>
            </a:endParaRP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051720" y="0"/>
            <a:ext cx="73076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07504" y="-92546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32102" y="784830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5"/>
          <p:cNvSpPr>
            <a:spLocks noGrp="1"/>
          </p:cNvSpPr>
          <p:nvPr>
            <p:ph idx="4294967295"/>
          </p:nvPr>
        </p:nvSpPr>
        <p:spPr>
          <a:xfrm>
            <a:off x="250825" y="1491630"/>
            <a:ext cx="8641655" cy="33121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+mj-lt"/>
                <a:cs typeface="Tahoma" pitchFamily="34" charset="0"/>
              </a:rPr>
              <a:t>    </a:t>
            </a:r>
            <a:r>
              <a:rPr lang="ru-RU" sz="2800" dirty="0" smtClean="0">
                <a:latin typeface="+mj-lt"/>
                <a:cs typeface="Tahoma" pitchFamily="34" charset="0"/>
              </a:rPr>
              <a:t>В</a:t>
            </a:r>
            <a:r>
              <a:rPr lang="ru-RU" sz="2900" dirty="0" smtClean="0"/>
              <a:t>ажнейшей </a:t>
            </a:r>
            <a:r>
              <a:rPr lang="ru-RU" sz="2900" b="1" dirty="0"/>
              <a:t>задачей</a:t>
            </a:r>
            <a:r>
              <a:rPr lang="ru-RU" sz="2900" dirty="0"/>
              <a:t> образования является усиление прикладной направленности школьного курса математики, то есть осуществление связи его содержания и методики обучения с практикой. </a:t>
            </a:r>
            <a:endParaRPr lang="ru-RU" sz="2200" dirty="0">
              <a:latin typeface="+mj-lt"/>
            </a:endParaRPr>
          </a:p>
        </p:txBody>
      </p:sp>
      <p:pic>
        <p:nvPicPr>
          <p:cNvPr id="3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88" y="-236562"/>
            <a:ext cx="915828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123728" y="0"/>
            <a:ext cx="7235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ЭТАПЫ ПРОЦЕССА ФОРМИРОВАНИЯ МАТЕМАТИЧЕСКОЙ ГРАМОТНОСТИ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I</a:t>
            </a:r>
            <a:r>
              <a:rPr lang="ru-RU" sz="3200" b="1" dirty="0" smtClean="0">
                <a:solidFill>
                  <a:schemeClr val="bg1"/>
                </a:solidFill>
              </a:rPr>
              <a:t>.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smtClean="0">
                <a:solidFill>
                  <a:schemeClr val="bg1"/>
                </a:solidFill>
              </a:rPr>
              <a:t>Мотивационный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maporen"/>
          <p:cNvPicPr>
            <a:picLocks noChangeAspect="1" noChangeArrowheads="1"/>
          </p:cNvPicPr>
          <p:nvPr/>
        </p:nvPicPr>
        <p:blipFill>
          <a:blip r:embed="rId3" cstate="print">
            <a:lum bright="54000"/>
          </a:blip>
          <a:srcRect/>
          <a:stretch>
            <a:fillRect/>
          </a:stretch>
        </p:blipFill>
        <p:spPr bwMode="auto">
          <a:xfrm>
            <a:off x="1180" y="0"/>
            <a:ext cx="2016224" cy="11521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8" descr="гер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915566"/>
            <a:ext cx="1177313" cy="1059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7693094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7701</TotalTime>
  <Words>1412</Words>
  <Application>Microsoft Office PowerPoint</Application>
  <PresentationFormat>Экран (16:9)</PresentationFormat>
  <Paragraphs>190</Paragraphs>
  <Slides>30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     Формирование математической грамотности в МБОУ Зареченская классическая гимназия                                                               Зам. директора по УВР                                                                          Прончатова Е.Г.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     Благодарю за внимание!                                                    Зам. директора по УВР                                                                                     Прончатова Е.Г.    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</dc:creator>
  <cp:lastModifiedBy>20_5</cp:lastModifiedBy>
  <cp:revision>539</cp:revision>
  <dcterms:created xsi:type="dcterms:W3CDTF">2011-08-25T06:09:31Z</dcterms:created>
  <dcterms:modified xsi:type="dcterms:W3CDTF">2021-11-23T13:52:56Z</dcterms:modified>
</cp:coreProperties>
</file>