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4" r:id="rId3"/>
    <p:sldId id="270" r:id="rId4"/>
    <p:sldId id="271" r:id="rId5"/>
    <p:sldId id="272" r:id="rId6"/>
    <p:sldId id="273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1E086-60F5-42A8-B446-54B74951708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77603-706C-4277-AA55-B07427F93A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98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59898"/>
            <a:ext cx="7651576" cy="35011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Формирование естественно-научной грамотности и достижение планируемых результатов образования по физике, химии, биологи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373216"/>
            <a:ext cx="7406640" cy="720080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/>
              <a:t>Сподобаева С.В., заведующий ИМЦ</a:t>
            </a:r>
            <a:endParaRPr lang="ru-RU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8178112" cy="4183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r>
              <a:rPr lang="ru-RU" sz="2700" b="1" dirty="0" smtClean="0">
                <a:effectLst/>
              </a:rPr>
              <a:t>Основные </a:t>
            </a:r>
            <a:r>
              <a:rPr lang="ru-RU" sz="2700" b="1" dirty="0">
                <a:effectLst/>
              </a:rPr>
              <a:t>темы для обсуждения: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7701" y="692696"/>
            <a:ext cx="8826184" cy="5675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Естественнонаучная грамотность как результат реализации ФГОС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ООО.    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Сподобаева 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С.В., </a:t>
            </a:r>
            <a:r>
              <a:rPr lang="ru-RU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зав.ИМЦ</a:t>
            </a:r>
            <a:endParaRPr lang="ru-RU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Подходы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направления совершенствования методики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обучения естественнонаучным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предметам при формировании естественнонаучной грамотности на уроках химии.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Плужникова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 Н., учитель химии МАОУ Зареченская СОШ №2</a:t>
            </a:r>
            <a:endParaRPr lang="ru-RU" sz="1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Ибрагимова В. Ф., учитель химии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</a:t>
            </a:r>
            <a:r>
              <a:rPr lang="ru-RU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Погроминская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СОШ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самостоятельный эксперимент по естественнонаучным предметам и его роль в формировании естественнонаучной грамотности на уроках физики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        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Коновалов 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Е.Г., учитель физики МАОУ Зареченская СОШ №2</a:t>
            </a:r>
            <a:endParaRPr lang="ru-RU" sz="1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Петина М. В. учитель физики МБОУ </a:t>
            </a:r>
            <a:r>
              <a:rPr lang="ru-RU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Погроминская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СОШ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информационные технологии в формировании естественнонаучной грамотности обучающихся на уроках биологии.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Белова Т.И., учитель биологии МАОУ Зареченская СОШ №2</a:t>
            </a:r>
            <a:endParaRPr lang="ru-RU" sz="1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</a:t>
            </a:r>
            <a:r>
              <a:rPr lang="ru-RU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Дорохина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Л. А. учитель биологии МБОУ </a:t>
            </a:r>
            <a:r>
              <a:rPr lang="ru-RU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Погроминская</a:t>
            </a:r>
            <a:r>
              <a:rPr lang="ru-RU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СОШ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8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effectLst/>
              </a:rPr>
              <a:t>Понятие естественнонаучной грамотности пришло из международного сравнительного исследования PISA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2828837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PISA  - Международная программа по оценке образовательных достижений учащихся (</a:t>
            </a:r>
            <a:r>
              <a:rPr lang="ru-RU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5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ЕНГ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35608" y="1772816"/>
            <a:ext cx="7600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стественнонаучная грамотность – это способность </a:t>
            </a:r>
            <a:r>
              <a:rPr lang="ru-RU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 занимать активную гражданскую позицию по вопросам, связанным с развитием естественных наук и применением их достижений, его готовность интересоваться естественнонаучными идеями.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007906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2656"/>
            <a:ext cx="777686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Человек, обладающий естественнонаучной грамотностью, должен проявлять следующие компетенции: </a:t>
            </a:r>
            <a:endParaRPr lang="ru-RU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285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 научно объяснять явления; </a:t>
            </a:r>
            <a:endParaRPr lang="ru-RU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285"/>
              </a:spcAft>
            </a:pP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285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 понимать особенности естественнонаучного исследования; </a:t>
            </a:r>
            <a:endParaRPr lang="ru-RU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285"/>
              </a:spcAft>
            </a:pP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 научно интерпретировать данные и использовать доказательства для получения выводов. </a:t>
            </a:r>
            <a:endParaRPr lang="ru-RU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8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effectLst/>
              </a:rPr>
              <a:t>Соответствие между ЕН грамотностью и требованиями ФГОС к результатам образования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088141"/>
              </p:ext>
            </p:extLst>
          </p:nvPr>
        </p:nvGraphicFramePr>
        <p:xfrm>
          <a:off x="179512" y="908720"/>
          <a:ext cx="8856984" cy="5616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4"/>
                <a:gridCol w="5400600"/>
              </a:tblGrid>
              <a:tr h="6051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Компетентности,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определяющие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естественнонанаучную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грамотность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Требования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ФГОС ООО к результатам образования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44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понимание основных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особенностей естественнонаучного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исследования (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или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естественнонаучного метода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познания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приобретение опыта применения научных методов познания (</a:t>
                      </a:r>
                      <a:r>
                        <a:rPr lang="ru-RU" sz="1600" b="1" dirty="0" smtClean="0">
                          <a:effectLst/>
                        </a:rPr>
                        <a:t>предметный результат </a:t>
                      </a:r>
                      <a:r>
                        <a:rPr lang="ru-RU" sz="1600" b="1" dirty="0">
                          <a:effectLst/>
                        </a:rPr>
                        <a:t>– физика);</a:t>
                      </a:r>
                      <a:br>
                        <a:rPr lang="ru-RU" sz="1600" b="1" dirty="0">
                          <a:effectLst/>
                        </a:rPr>
                      </a:br>
                      <a:r>
                        <a:rPr lang="ru-RU" sz="1600" b="1" dirty="0">
                          <a:effectLst/>
                        </a:rPr>
                        <a:t>приобретение опыта </a:t>
                      </a:r>
                      <a:r>
                        <a:rPr lang="ru-RU" sz="1600" b="1" dirty="0" smtClean="0">
                          <a:effectLst/>
                        </a:rPr>
                        <a:t>использования различных </a:t>
                      </a:r>
                      <a:r>
                        <a:rPr lang="ru-RU" sz="1600" b="1" dirty="0">
                          <a:effectLst/>
                        </a:rPr>
                        <a:t>методов изучения </a:t>
                      </a:r>
                      <a:r>
                        <a:rPr lang="ru-RU" sz="1600" b="1" dirty="0" smtClean="0">
                          <a:effectLst/>
                        </a:rPr>
                        <a:t>веществ (</a:t>
                      </a:r>
                      <a:r>
                        <a:rPr lang="ru-RU" sz="1600" b="1" dirty="0">
                          <a:effectLst/>
                        </a:rPr>
                        <a:t>химия);</a:t>
                      </a:r>
                      <a:br>
                        <a:rPr lang="ru-RU" sz="1600" b="1" dirty="0">
                          <a:effectLst/>
                        </a:rPr>
                      </a:br>
                      <a:r>
                        <a:rPr lang="ru-RU" sz="1600" b="1" dirty="0">
                          <a:effectLst/>
                        </a:rPr>
                        <a:t>приобретение опыта использования методов биологической науки (биология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1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умение объяснять или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описывать естественнонаучные явления на основе имеющихся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научных знаний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 а также умение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прогнозировать изменения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умение создавать, применять и преобразовывать знаки и символы, модели </a:t>
                      </a:r>
                      <a:r>
                        <a:rPr lang="ru-RU" sz="1600" b="1" dirty="0" smtClean="0">
                          <a:effectLst/>
                        </a:rPr>
                        <a:t>и схемы </a:t>
                      </a:r>
                      <a:r>
                        <a:rPr lang="ru-RU" sz="1600" b="1" dirty="0">
                          <a:effectLst/>
                        </a:rPr>
                        <a:t>для решения учебных и познавательных задач (</a:t>
                      </a:r>
                      <a:r>
                        <a:rPr lang="ru-RU" sz="1600" b="1" dirty="0" err="1">
                          <a:effectLst/>
                        </a:rPr>
                        <a:t>метапредметный</a:t>
                      </a:r>
                      <a:r>
                        <a:rPr lang="ru-RU" sz="1600" b="1" dirty="0">
                          <a:effectLst/>
                        </a:rPr>
                        <a:t> результат образования)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25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умение использовать научные доказательства и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имеющиеся данные для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получения выводов, их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анализа и оценки достоверности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умение определять понятия, </a:t>
                      </a:r>
                      <a:r>
                        <a:rPr lang="ru-RU" sz="1600" b="1" dirty="0" smtClean="0">
                          <a:effectLst/>
                        </a:rPr>
                        <a:t>создавать обобщения</a:t>
                      </a:r>
                      <a:r>
                        <a:rPr lang="ru-RU" sz="1600" b="1" dirty="0">
                          <a:effectLst/>
                        </a:rPr>
                        <a:t>, устанавливать аналогии</a:t>
                      </a:r>
                      <a:r>
                        <a:rPr lang="ru-RU" sz="1600" b="1" dirty="0" smtClean="0">
                          <a:effectLst/>
                        </a:rPr>
                        <a:t>, классифицировать</a:t>
                      </a:r>
                      <a:r>
                        <a:rPr lang="ru-RU" sz="1600" b="1" dirty="0">
                          <a:effectLst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</a:rPr>
                        <a:t>самостоятельно выбирать </a:t>
                      </a:r>
                      <a:r>
                        <a:rPr lang="ru-RU" sz="1600" b="1" dirty="0">
                          <a:effectLst/>
                        </a:rPr>
                        <a:t>основания и критерии </a:t>
                      </a:r>
                      <a:r>
                        <a:rPr lang="ru-RU" sz="1600" b="1" dirty="0" smtClean="0">
                          <a:effectLst/>
                        </a:rPr>
                        <a:t>для классификации</a:t>
                      </a:r>
                      <a:r>
                        <a:rPr lang="ru-RU" sz="1600" b="1" dirty="0">
                          <a:effectLst/>
                        </a:rPr>
                        <a:t>, устанавливать причинно-следственные связи, строить логическое рассуждение, умозаключение (индуктивное, дедуктивное и по аналогии</a:t>
                      </a:r>
                      <a:r>
                        <a:rPr lang="ru-RU" sz="1600" b="1" dirty="0" smtClean="0">
                          <a:effectLst/>
                        </a:rPr>
                        <a:t>) и </a:t>
                      </a:r>
                      <a:r>
                        <a:rPr lang="ru-RU" sz="1600" b="1" dirty="0">
                          <a:effectLst/>
                        </a:rPr>
                        <a:t>делать выводы (</a:t>
                      </a:r>
                      <a:r>
                        <a:rPr lang="ru-RU" sz="1600" b="1" dirty="0" err="1">
                          <a:effectLst/>
                        </a:rPr>
                        <a:t>метапредметный</a:t>
                      </a:r>
                      <a:r>
                        <a:rPr lang="ru-RU" sz="1600" b="1" dirty="0">
                          <a:effectLst/>
                        </a:rPr>
                        <a:t> результат)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72" marR="4557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4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7849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/>
              <a:t>СПАСИБО </a:t>
            </a:r>
            <a:br>
              <a:rPr lang="ru-RU" sz="6600" b="1" dirty="0" smtClean="0"/>
            </a:br>
            <a:r>
              <a:rPr lang="ru-RU" sz="6600" b="1" dirty="0" smtClean="0"/>
              <a:t>ЗА </a:t>
            </a:r>
            <a:br>
              <a:rPr lang="ru-RU" sz="6600" b="1" dirty="0" smtClean="0"/>
            </a:br>
            <a:r>
              <a:rPr lang="ru-RU" sz="6600" b="1" dirty="0" smtClean="0"/>
              <a:t>ВНИМАНИЕ!</a:t>
            </a:r>
            <a:endParaRPr lang="ru-RU" sz="66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</TotalTime>
  <Words>343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Формирование естественно-научной грамотности и достижение планируемых результатов образования по физике, химии, биологи</vt:lpstr>
      <vt:lpstr> Основные темы для обсуждения: </vt:lpstr>
      <vt:lpstr>Понятие естественнонаучной грамотности пришло из международного сравнительного исследования PISA</vt:lpstr>
      <vt:lpstr>Понятие ЕНГ</vt:lpstr>
      <vt:lpstr>Презентация PowerPoint</vt:lpstr>
      <vt:lpstr>Соответствие между ЕН грамотностью и требованиями ФГОС к результатам образования</vt:lpstr>
      <vt:lpstr>СПАСИБО  ЗА 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финансовой грамотности</dc:title>
  <dc:creator>Admin</dc:creator>
  <cp:lastModifiedBy>Пользователь Windows</cp:lastModifiedBy>
  <cp:revision>13</cp:revision>
  <dcterms:created xsi:type="dcterms:W3CDTF">2021-11-23T10:13:52Z</dcterms:created>
  <dcterms:modified xsi:type="dcterms:W3CDTF">2022-01-31T07:20:02Z</dcterms:modified>
</cp:coreProperties>
</file>