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0" r:id="rId3"/>
    <p:sldId id="271" r:id="rId4"/>
    <p:sldId id="257" r:id="rId5"/>
    <p:sldId id="268" r:id="rId6"/>
    <p:sldId id="261" r:id="rId7"/>
    <p:sldId id="258" r:id="rId8"/>
    <p:sldId id="259" r:id="rId9"/>
    <p:sldId id="275" r:id="rId10"/>
    <p:sldId id="272" r:id="rId11"/>
    <p:sldId id="273" r:id="rId12"/>
    <p:sldId id="274" r:id="rId13"/>
    <p:sldId id="262" r:id="rId14"/>
    <p:sldId id="267" r:id="rId15"/>
    <p:sldId id="263" r:id="rId16"/>
    <p:sldId id="265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00EB0-C184-4B7D-8E68-9B276127077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D5D1780-A4AD-488E-9653-D877A4BC144F}">
      <dgm:prSet phldrT="[Текст]" custT="1"/>
      <dgm:spPr/>
      <dgm:t>
        <a:bodyPr/>
        <a:lstStyle/>
        <a:p>
          <a:r>
            <a:rPr lang="ru-RU" sz="1600" b="1" i="1" dirty="0"/>
            <a:t>деньги</a:t>
          </a:r>
          <a:endParaRPr lang="ru-RU" sz="1600" dirty="0"/>
        </a:p>
      </dgm:t>
    </dgm:pt>
    <dgm:pt modelId="{4DDD4138-4BC5-4D05-8352-88CF1E83FCC2}" type="parTrans" cxnId="{D72F24C0-08F2-4F8E-B784-03247EDE6FD9}">
      <dgm:prSet/>
      <dgm:spPr/>
      <dgm:t>
        <a:bodyPr/>
        <a:lstStyle/>
        <a:p>
          <a:endParaRPr lang="ru-RU"/>
        </a:p>
      </dgm:t>
    </dgm:pt>
    <dgm:pt modelId="{57D2BCE9-A13A-468E-BE89-B1635F5C8F3C}" type="sibTrans" cxnId="{D72F24C0-08F2-4F8E-B784-03247EDE6FD9}">
      <dgm:prSet/>
      <dgm:spPr/>
      <dgm:t>
        <a:bodyPr/>
        <a:lstStyle/>
        <a:p>
          <a:endParaRPr lang="ru-RU"/>
        </a:p>
      </dgm:t>
    </dgm:pt>
    <dgm:pt modelId="{5932987F-392F-484E-8AC2-EB43D01E3E85}">
      <dgm:prSet phldrT="[Текст]" custT="1"/>
      <dgm:spPr/>
      <dgm:t>
        <a:bodyPr/>
        <a:lstStyle/>
        <a:p>
          <a:r>
            <a:rPr lang="ru-RU" sz="1600" b="1" i="1" dirty="0" smtClean="0"/>
            <a:t>доход         </a:t>
          </a:r>
          <a:endParaRPr lang="ru-RU" sz="1600" b="1" i="1" dirty="0"/>
        </a:p>
        <a:p>
          <a:endParaRPr lang="ru-RU" sz="1200" b="1" i="1" dirty="0"/>
        </a:p>
        <a:p>
          <a:r>
            <a:rPr lang="ru-RU" sz="1600" b="1" i="1" dirty="0" smtClean="0"/>
            <a:t>              процент</a:t>
          </a:r>
        </a:p>
        <a:p>
          <a:endParaRPr lang="ru-RU" sz="1600" b="1" i="1" dirty="0" smtClean="0"/>
        </a:p>
        <a:p>
          <a:r>
            <a:rPr lang="ru-RU" sz="1600" b="1" i="1" dirty="0" smtClean="0"/>
            <a:t>                         накопления</a:t>
          </a:r>
        </a:p>
        <a:p>
          <a:endParaRPr lang="ru-RU" sz="1600" b="1" i="1" dirty="0" smtClean="0"/>
        </a:p>
        <a:p>
          <a:r>
            <a:rPr lang="ru-RU" sz="1600" b="1" i="1" dirty="0" smtClean="0"/>
            <a:t>                             инвестиции</a:t>
          </a:r>
        </a:p>
        <a:p>
          <a:r>
            <a:rPr lang="ru-RU" sz="1600" b="1" i="1" dirty="0" smtClean="0"/>
            <a:t>     </a:t>
          </a:r>
          <a:endParaRPr lang="ru-RU" sz="1600" dirty="0"/>
        </a:p>
      </dgm:t>
    </dgm:pt>
    <dgm:pt modelId="{B1374562-E7DE-4486-BB96-2F4D936D650D}" type="parTrans" cxnId="{CB27B37D-C2CB-4022-8F7A-111EC6C2B22A}">
      <dgm:prSet/>
      <dgm:spPr/>
      <dgm:t>
        <a:bodyPr/>
        <a:lstStyle/>
        <a:p>
          <a:endParaRPr lang="ru-RU"/>
        </a:p>
      </dgm:t>
    </dgm:pt>
    <dgm:pt modelId="{EF6131CB-D83D-424D-9F0D-5E211A7B9BEC}" type="sibTrans" cxnId="{CB27B37D-C2CB-4022-8F7A-111EC6C2B22A}">
      <dgm:prSet/>
      <dgm:spPr/>
      <dgm:t>
        <a:bodyPr/>
        <a:lstStyle/>
        <a:p>
          <a:endParaRPr lang="ru-RU"/>
        </a:p>
      </dgm:t>
    </dgm:pt>
    <dgm:pt modelId="{D426E993-8B31-4EB9-AA95-1A3C49905449}">
      <dgm:prSet phldrT="[Текст]" custT="1"/>
      <dgm:spPr/>
      <dgm:t>
        <a:bodyPr/>
        <a:lstStyle/>
        <a:p>
          <a:endParaRPr lang="ru-RU" sz="2000" b="1" i="1" dirty="0" smtClean="0"/>
        </a:p>
        <a:p>
          <a:r>
            <a:rPr lang="ru-RU" sz="1600" b="1" i="1" dirty="0" smtClean="0"/>
            <a:t>страховка</a:t>
          </a:r>
          <a:endParaRPr lang="ru-RU" sz="1600" dirty="0"/>
        </a:p>
      </dgm:t>
    </dgm:pt>
    <dgm:pt modelId="{E7A8237B-F040-467E-9BD5-A2E32B559A08}" type="parTrans" cxnId="{A5279A99-F630-426B-B680-2AA3FF98EFA3}">
      <dgm:prSet/>
      <dgm:spPr/>
      <dgm:t>
        <a:bodyPr/>
        <a:lstStyle/>
        <a:p>
          <a:endParaRPr lang="ru-RU"/>
        </a:p>
      </dgm:t>
    </dgm:pt>
    <dgm:pt modelId="{4948CFF0-9DFF-4364-A8FA-3DF93E9F4300}" type="sibTrans" cxnId="{A5279A99-F630-426B-B680-2AA3FF98EFA3}">
      <dgm:prSet/>
      <dgm:spPr/>
      <dgm:t>
        <a:bodyPr/>
        <a:lstStyle/>
        <a:p>
          <a:endParaRPr lang="ru-RU"/>
        </a:p>
      </dgm:t>
    </dgm:pt>
    <dgm:pt modelId="{B57B80A3-ECF6-4EEC-95FA-346AEAA6DB56}">
      <dgm:prSet phldrT="[Текст]" custT="1"/>
      <dgm:spPr/>
      <dgm:t>
        <a:bodyPr/>
        <a:lstStyle/>
        <a:p>
          <a:r>
            <a:rPr lang="ru-RU" sz="1600" b="1" i="1" dirty="0"/>
            <a:t>риск    </a:t>
          </a:r>
          <a:endParaRPr lang="ru-RU" sz="1600" dirty="0"/>
        </a:p>
      </dgm:t>
    </dgm:pt>
    <dgm:pt modelId="{D4475EB8-B2BF-4D03-A63B-38AA942B82DE}" type="parTrans" cxnId="{20921071-59E7-4DA4-A092-B168897BC912}">
      <dgm:prSet/>
      <dgm:spPr/>
      <dgm:t>
        <a:bodyPr/>
        <a:lstStyle/>
        <a:p>
          <a:endParaRPr lang="ru-RU"/>
        </a:p>
      </dgm:t>
    </dgm:pt>
    <dgm:pt modelId="{DA7269CF-C277-4361-8A08-9B54811F69A5}" type="sibTrans" cxnId="{20921071-59E7-4DA4-A092-B168897BC912}">
      <dgm:prSet/>
      <dgm:spPr/>
      <dgm:t>
        <a:bodyPr/>
        <a:lstStyle/>
        <a:p>
          <a:endParaRPr lang="ru-RU"/>
        </a:p>
      </dgm:t>
    </dgm:pt>
    <dgm:pt modelId="{5517A16E-4076-40A7-98A6-8C72582EFE58}">
      <dgm:prSet phldrT="[Текст]" custT="1"/>
      <dgm:spPr/>
      <dgm:t>
        <a:bodyPr/>
        <a:lstStyle/>
        <a:p>
          <a:r>
            <a:rPr lang="ru-RU" sz="1600" b="1" i="1" dirty="0"/>
            <a:t>пенсия</a:t>
          </a:r>
          <a:endParaRPr lang="ru-RU" sz="1600" dirty="0"/>
        </a:p>
      </dgm:t>
    </dgm:pt>
    <dgm:pt modelId="{6ED14586-23E2-48FA-B564-E573679D402F}" type="parTrans" cxnId="{38350B06-F3C9-4765-8D55-6322761DBE45}">
      <dgm:prSet/>
      <dgm:spPr/>
      <dgm:t>
        <a:bodyPr/>
        <a:lstStyle/>
        <a:p>
          <a:endParaRPr lang="ru-RU"/>
        </a:p>
      </dgm:t>
    </dgm:pt>
    <dgm:pt modelId="{4C4E4542-DB95-4472-8622-2F06447FDD20}" type="sibTrans" cxnId="{38350B06-F3C9-4765-8D55-6322761DBE45}">
      <dgm:prSet/>
      <dgm:spPr/>
      <dgm:t>
        <a:bodyPr/>
        <a:lstStyle/>
        <a:p>
          <a:endParaRPr lang="ru-RU"/>
        </a:p>
      </dgm:t>
    </dgm:pt>
    <dgm:pt modelId="{2BEDEB4B-125F-4107-9B4C-100B419682D3}">
      <dgm:prSet phldrT="[Текст]" custT="1"/>
      <dgm:spPr/>
      <dgm:t>
        <a:bodyPr/>
        <a:lstStyle/>
        <a:p>
          <a:r>
            <a:rPr lang="ru-RU" sz="1600" b="1" i="1" dirty="0" smtClean="0"/>
            <a:t>       банковский счет</a:t>
          </a:r>
        </a:p>
        <a:p>
          <a:r>
            <a:rPr lang="ru-RU" sz="1600" b="1" i="1" dirty="0" smtClean="0"/>
            <a:t>                       </a:t>
          </a:r>
        </a:p>
        <a:p>
          <a:r>
            <a:rPr lang="ru-RU" sz="1600" b="1" i="1" dirty="0" smtClean="0"/>
            <a:t> инфляция</a:t>
          </a:r>
          <a:endParaRPr lang="ru-RU" sz="1600" b="1" i="1" dirty="0"/>
        </a:p>
      </dgm:t>
    </dgm:pt>
    <dgm:pt modelId="{E467F474-356A-4EC2-9CFA-541BAFFF8E78}" type="parTrans" cxnId="{8A383EE2-251F-4CC8-A2EF-6F16E7FFA5C8}">
      <dgm:prSet/>
      <dgm:spPr/>
      <dgm:t>
        <a:bodyPr/>
        <a:lstStyle/>
        <a:p>
          <a:endParaRPr lang="ru-RU"/>
        </a:p>
      </dgm:t>
    </dgm:pt>
    <dgm:pt modelId="{9C312130-A5DE-43AE-80CF-B9169BE06325}" type="sibTrans" cxnId="{8A383EE2-251F-4CC8-A2EF-6F16E7FFA5C8}">
      <dgm:prSet/>
      <dgm:spPr/>
      <dgm:t>
        <a:bodyPr/>
        <a:lstStyle/>
        <a:p>
          <a:endParaRPr lang="ru-RU"/>
        </a:p>
      </dgm:t>
    </dgm:pt>
    <dgm:pt modelId="{421F3A80-440C-47F1-807E-8C0110C81581}">
      <dgm:prSet phldrT="[Текст]" custT="1"/>
      <dgm:spPr/>
      <dgm:t>
        <a:bodyPr/>
        <a:lstStyle/>
        <a:p>
          <a:r>
            <a:rPr lang="ru-RU" sz="1600" b="1" i="1" dirty="0" smtClean="0"/>
            <a:t>                        товары</a:t>
          </a:r>
        </a:p>
        <a:p>
          <a:endParaRPr lang="ru-RU" sz="1200" b="1" i="1" dirty="0" smtClean="0"/>
        </a:p>
        <a:p>
          <a:r>
            <a:rPr lang="ru-RU" sz="1600" b="1" i="1" dirty="0" smtClean="0"/>
            <a:t>        услуги</a:t>
          </a:r>
          <a:endParaRPr lang="ru-RU" sz="1600" b="1" i="1" dirty="0"/>
        </a:p>
        <a:p>
          <a:endParaRPr lang="ru-RU" sz="1600" b="1" i="1" dirty="0"/>
        </a:p>
        <a:p>
          <a:r>
            <a:rPr lang="ru-RU" sz="1600" b="1" i="1" dirty="0"/>
            <a:t>права </a:t>
          </a:r>
          <a:r>
            <a:rPr lang="ru-RU" sz="1600" b="1" i="1" dirty="0" smtClean="0"/>
            <a:t>покупателей      </a:t>
          </a:r>
          <a:endParaRPr lang="ru-RU" sz="1600" dirty="0"/>
        </a:p>
      </dgm:t>
    </dgm:pt>
    <dgm:pt modelId="{9BA40C06-A728-4B9D-9A65-04D6D02043C7}" type="parTrans" cxnId="{70E6A746-3FA8-4702-A859-1C066B686776}">
      <dgm:prSet/>
      <dgm:spPr/>
      <dgm:t>
        <a:bodyPr/>
        <a:lstStyle/>
        <a:p>
          <a:endParaRPr lang="ru-RU"/>
        </a:p>
      </dgm:t>
    </dgm:pt>
    <dgm:pt modelId="{84AEEACC-F39A-4C10-BF7A-4B1E5B775E6B}" type="sibTrans" cxnId="{70E6A746-3FA8-4702-A859-1C066B686776}">
      <dgm:prSet/>
      <dgm:spPr/>
      <dgm:t>
        <a:bodyPr/>
        <a:lstStyle/>
        <a:p>
          <a:endParaRPr lang="ru-RU"/>
        </a:p>
      </dgm:t>
    </dgm:pt>
    <dgm:pt modelId="{F69386FE-E0B3-4E11-BE12-EF317945BFEB}">
      <dgm:prSet phldrT="[Текст]"/>
      <dgm:spPr/>
      <dgm:t>
        <a:bodyPr/>
        <a:lstStyle/>
        <a:p>
          <a:endParaRPr lang="ru-RU" dirty="0"/>
        </a:p>
      </dgm:t>
    </dgm:pt>
    <dgm:pt modelId="{9E2F1559-AC0F-4F0E-8EFA-203BF21DA7DB}" type="parTrans" cxnId="{DCC91AB5-1069-4D4D-9C7F-FCEB869B26B6}">
      <dgm:prSet/>
      <dgm:spPr/>
      <dgm:t>
        <a:bodyPr/>
        <a:lstStyle/>
        <a:p>
          <a:endParaRPr lang="ru-RU"/>
        </a:p>
      </dgm:t>
    </dgm:pt>
    <dgm:pt modelId="{F9564CB4-2E34-48DA-8CBC-94073D2B8462}" type="sibTrans" cxnId="{DCC91AB5-1069-4D4D-9C7F-FCEB869B26B6}">
      <dgm:prSet/>
      <dgm:spPr/>
      <dgm:t>
        <a:bodyPr/>
        <a:lstStyle/>
        <a:p>
          <a:endParaRPr lang="ru-RU"/>
        </a:p>
      </dgm:t>
    </dgm:pt>
    <dgm:pt modelId="{C5FAEA3B-29E3-4E84-AD0E-918BF9374C83}">
      <dgm:prSet phldrT="[Текст]"/>
      <dgm:spPr/>
      <dgm:t>
        <a:bodyPr/>
        <a:lstStyle/>
        <a:p>
          <a:endParaRPr lang="ru-RU" dirty="0"/>
        </a:p>
      </dgm:t>
    </dgm:pt>
    <dgm:pt modelId="{F3864A88-CDCB-4E4B-81D6-AE50C2DF9551}" type="parTrans" cxnId="{9CE2E3B9-C8B1-4067-9863-0C635F7338FE}">
      <dgm:prSet/>
      <dgm:spPr/>
      <dgm:t>
        <a:bodyPr/>
        <a:lstStyle/>
        <a:p>
          <a:endParaRPr lang="ru-RU"/>
        </a:p>
      </dgm:t>
    </dgm:pt>
    <dgm:pt modelId="{D8987F3B-2D61-44A5-A04E-351D4FCD8A4A}" type="sibTrans" cxnId="{9CE2E3B9-C8B1-4067-9863-0C635F7338FE}">
      <dgm:prSet/>
      <dgm:spPr/>
      <dgm:t>
        <a:bodyPr/>
        <a:lstStyle/>
        <a:p>
          <a:endParaRPr lang="ru-RU"/>
        </a:p>
      </dgm:t>
    </dgm:pt>
    <dgm:pt modelId="{677B857E-41B8-4EBB-A735-6EFE0742D391}">
      <dgm:prSet phldrT="[Текст]"/>
      <dgm:spPr/>
      <dgm:t>
        <a:bodyPr/>
        <a:lstStyle/>
        <a:p>
          <a:endParaRPr lang="ru-RU" dirty="0"/>
        </a:p>
      </dgm:t>
    </dgm:pt>
    <dgm:pt modelId="{35709DB5-571F-43DC-8ED9-66B9C7864DD5}" type="parTrans" cxnId="{99E289BF-EE73-4C10-A4F1-BC26A5A06764}">
      <dgm:prSet/>
      <dgm:spPr/>
      <dgm:t>
        <a:bodyPr/>
        <a:lstStyle/>
        <a:p>
          <a:endParaRPr lang="ru-RU"/>
        </a:p>
      </dgm:t>
    </dgm:pt>
    <dgm:pt modelId="{AAF9DFD2-4F18-4AE5-9E37-1741F6D68B4C}" type="sibTrans" cxnId="{99E289BF-EE73-4C10-A4F1-BC26A5A06764}">
      <dgm:prSet/>
      <dgm:spPr/>
      <dgm:t>
        <a:bodyPr/>
        <a:lstStyle/>
        <a:p>
          <a:endParaRPr lang="ru-RU"/>
        </a:p>
      </dgm:t>
    </dgm:pt>
    <dgm:pt modelId="{0B2A4440-D912-4698-B307-418FAC549E98}">
      <dgm:prSet phldrT="[Текст]"/>
      <dgm:spPr/>
      <dgm:t>
        <a:bodyPr/>
        <a:lstStyle/>
        <a:p>
          <a:endParaRPr lang="ru-RU" dirty="0"/>
        </a:p>
      </dgm:t>
    </dgm:pt>
    <dgm:pt modelId="{D18A2BD7-CA60-496F-852D-924045E080F9}" type="parTrans" cxnId="{85877256-1511-402D-A7AD-250883B5EA85}">
      <dgm:prSet/>
      <dgm:spPr/>
      <dgm:t>
        <a:bodyPr/>
        <a:lstStyle/>
        <a:p>
          <a:endParaRPr lang="ru-RU"/>
        </a:p>
      </dgm:t>
    </dgm:pt>
    <dgm:pt modelId="{C988D87D-43BA-4B38-A730-A3FC59ABBCF3}" type="sibTrans" cxnId="{85877256-1511-402D-A7AD-250883B5EA85}">
      <dgm:prSet/>
      <dgm:spPr/>
      <dgm:t>
        <a:bodyPr/>
        <a:lstStyle/>
        <a:p>
          <a:endParaRPr lang="ru-RU"/>
        </a:p>
      </dgm:t>
    </dgm:pt>
    <dgm:pt modelId="{8C88D007-6C68-4AA7-A025-EB6C505388A3}" type="pres">
      <dgm:prSet presAssocID="{E6E00EB0-C184-4B7D-8E68-9B276127077B}" presName="compositeShape" presStyleCnt="0">
        <dgm:presLayoutVars>
          <dgm:chMax val="7"/>
          <dgm:dir/>
          <dgm:resizeHandles val="exact"/>
        </dgm:presLayoutVars>
      </dgm:prSet>
      <dgm:spPr/>
    </dgm:pt>
    <dgm:pt modelId="{4D8894BC-9563-44ED-978B-E48E27C3028F}" type="pres">
      <dgm:prSet presAssocID="{CD5D1780-A4AD-488E-9653-D877A4BC144F}" presName="circ1" presStyleLbl="vennNod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948C62-EB5D-4665-953A-09A5D35FA2D8}" type="pres">
      <dgm:prSet presAssocID="{CD5D1780-A4AD-488E-9653-D877A4BC144F}" presName="circ1Tx" presStyleLbl="revTx" presStyleIdx="0" presStyleCnt="0" custScaleY="36228" custLinFactNeighborX="-4263" custLinFactNeighborY="45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685E4-2653-4CE6-A870-EA9CD6FBCAFB}" type="pres">
      <dgm:prSet presAssocID="{5932987F-392F-484E-8AC2-EB43D01E3E85}" presName="circ2" presStyleLbl="vennNode1" presStyleIdx="1" presStyleCnt="7"/>
      <dgm:spPr/>
      <dgm:t>
        <a:bodyPr/>
        <a:lstStyle/>
        <a:p>
          <a:endParaRPr lang="ru-RU"/>
        </a:p>
      </dgm:t>
    </dgm:pt>
    <dgm:pt modelId="{8C297B72-4BEC-4531-8B1D-05C596C1E526}" type="pres">
      <dgm:prSet presAssocID="{5932987F-392F-484E-8AC2-EB43D01E3E85}" presName="circ2Tx" presStyleLbl="revTx" presStyleIdx="0" presStyleCnt="0" custScaleX="177108" custScaleY="226495" custLinFactNeighborX="-45359" custLinFactNeighborY="358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705A6-71EF-4E4D-AB0A-04B104018C1B}" type="pres">
      <dgm:prSet presAssocID="{D426E993-8B31-4EB9-AA95-1A3C49905449}" presName="circ3" presStyleLbl="vennNode1" presStyleIdx="2" presStyleCnt="7"/>
      <dgm:spPr/>
      <dgm:t>
        <a:bodyPr/>
        <a:lstStyle/>
        <a:p>
          <a:endParaRPr lang="ru-RU"/>
        </a:p>
      </dgm:t>
    </dgm:pt>
    <dgm:pt modelId="{567D6FBE-6D36-42BB-9051-B718414527C5}" type="pres">
      <dgm:prSet presAssocID="{D426E993-8B31-4EB9-AA95-1A3C49905449}" presName="circ3Tx" presStyleLbl="revTx" presStyleIdx="0" presStyleCnt="0" custLinFactNeighborX="-14844" custLinFactNeighborY="396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1323D-52C3-4C5E-A6B7-86BD8B3BF111}" type="pres">
      <dgm:prSet presAssocID="{B57B80A3-ECF6-4EEC-95FA-346AEAA6DB56}" presName="circ4" presStyleLbl="vennNode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A3227B-5F1B-4CEA-B262-4729B5407996}" type="pres">
      <dgm:prSet presAssocID="{B57B80A3-ECF6-4EEC-95FA-346AEAA6DB56}" presName="circ4Tx" presStyleLbl="revTx" presStyleIdx="0" presStyleCnt="0" custScaleY="40412" custLinFactNeighborX="-32210" custLinFactNeighborY="-3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8B0C2-8EE3-43FC-8F88-2981BDB33DB4}" type="pres">
      <dgm:prSet presAssocID="{5517A16E-4076-40A7-98A6-8C72582EFE58}" presName="circ5" presStyleLbl="vennNode1" presStyleIdx="4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7D7F3F2-6D6A-4704-90AA-4C8314E5ACF1}" type="pres">
      <dgm:prSet presAssocID="{5517A16E-4076-40A7-98A6-8C72582EFE58}" presName="circ5Tx" presStyleLbl="revTx" presStyleIdx="0" presStyleCnt="0" custScaleY="33791" custLinFactNeighborX="43363" custLinFactNeighborY="-8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9D62C-346C-4FAC-86D1-5198B4773EF6}" type="pres">
      <dgm:prSet presAssocID="{2BEDEB4B-125F-4107-9B4C-100B419682D3}" presName="circ6" presStyleLbl="vennNode1" presStyleIdx="5" presStyleCnt="7"/>
      <dgm:spPr/>
      <dgm:t>
        <a:bodyPr/>
        <a:lstStyle/>
        <a:p>
          <a:endParaRPr lang="ru-RU"/>
        </a:p>
      </dgm:t>
    </dgm:pt>
    <dgm:pt modelId="{12EE9165-DB2F-4582-BF5D-150F566EF7DE}" type="pres">
      <dgm:prSet presAssocID="{2BEDEB4B-125F-4107-9B4C-100B419682D3}" presName="circ6Tx" presStyleLbl="revTx" presStyleIdx="0" presStyleCnt="0" custScaleX="137939" custScaleY="202419" custLinFactNeighborX="-2061" custLinFactNeighborY="33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DC67C-C0CC-4CCA-BB2A-CE7456DC27F1}" type="pres">
      <dgm:prSet presAssocID="{421F3A80-440C-47F1-807E-8C0110C81581}" presName="circ7" presStyleLbl="vennNode1" presStyleIdx="6" presStyleCnt="7" custLinFactNeighborX="-3276" custLinFactNeighborY="-229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2536BC-7883-4DD6-AE92-A822D358D2DF}" type="pres">
      <dgm:prSet presAssocID="{421F3A80-440C-47F1-807E-8C0110C81581}" presName="circ7Tx" presStyleLbl="revTx" presStyleIdx="0" presStyleCnt="0" custScaleX="154737" custScaleY="1089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E289BF-EE73-4C10-A4F1-BC26A5A06764}" srcId="{E6E00EB0-C184-4B7D-8E68-9B276127077B}" destId="{677B857E-41B8-4EBB-A735-6EFE0742D391}" srcOrd="8" destOrd="0" parTransId="{35709DB5-571F-43DC-8ED9-66B9C7864DD5}" sibTransId="{AAF9DFD2-4F18-4AE5-9E37-1741F6D68B4C}"/>
    <dgm:cxn modelId="{D72F24C0-08F2-4F8E-B784-03247EDE6FD9}" srcId="{E6E00EB0-C184-4B7D-8E68-9B276127077B}" destId="{CD5D1780-A4AD-488E-9653-D877A4BC144F}" srcOrd="0" destOrd="0" parTransId="{4DDD4138-4BC5-4D05-8352-88CF1E83FCC2}" sibTransId="{57D2BCE9-A13A-468E-BE89-B1635F5C8F3C}"/>
    <dgm:cxn modelId="{CB27B37D-C2CB-4022-8F7A-111EC6C2B22A}" srcId="{E6E00EB0-C184-4B7D-8E68-9B276127077B}" destId="{5932987F-392F-484E-8AC2-EB43D01E3E85}" srcOrd="1" destOrd="0" parTransId="{B1374562-E7DE-4486-BB96-2F4D936D650D}" sibTransId="{EF6131CB-D83D-424D-9F0D-5E211A7B9BEC}"/>
    <dgm:cxn modelId="{85877256-1511-402D-A7AD-250883B5EA85}" srcId="{E6E00EB0-C184-4B7D-8E68-9B276127077B}" destId="{0B2A4440-D912-4698-B307-418FAC549E98}" srcOrd="9" destOrd="0" parTransId="{D18A2BD7-CA60-496F-852D-924045E080F9}" sibTransId="{C988D87D-43BA-4B38-A730-A3FC59ABBCF3}"/>
    <dgm:cxn modelId="{8A383EE2-251F-4CC8-A2EF-6F16E7FFA5C8}" srcId="{E6E00EB0-C184-4B7D-8E68-9B276127077B}" destId="{2BEDEB4B-125F-4107-9B4C-100B419682D3}" srcOrd="5" destOrd="0" parTransId="{E467F474-356A-4EC2-9CFA-541BAFFF8E78}" sibTransId="{9C312130-A5DE-43AE-80CF-B9169BE06325}"/>
    <dgm:cxn modelId="{9E4D9C6A-1B3A-4E84-BB2F-3F8FD47158DD}" type="presOf" srcId="{D426E993-8B31-4EB9-AA95-1A3C49905449}" destId="{567D6FBE-6D36-42BB-9051-B718414527C5}" srcOrd="0" destOrd="0" presId="urn:microsoft.com/office/officeart/2005/8/layout/venn1"/>
    <dgm:cxn modelId="{70E6A746-3FA8-4702-A859-1C066B686776}" srcId="{E6E00EB0-C184-4B7D-8E68-9B276127077B}" destId="{421F3A80-440C-47F1-807E-8C0110C81581}" srcOrd="6" destOrd="0" parTransId="{9BA40C06-A728-4B9D-9A65-04D6D02043C7}" sibTransId="{84AEEACC-F39A-4C10-BF7A-4B1E5B775E6B}"/>
    <dgm:cxn modelId="{8446A28C-DE65-4A87-89ED-9C81A0C025CE}" type="presOf" srcId="{B57B80A3-ECF6-4EEC-95FA-346AEAA6DB56}" destId="{FFA3227B-5F1B-4CEA-B262-4729B5407996}" srcOrd="0" destOrd="0" presId="urn:microsoft.com/office/officeart/2005/8/layout/venn1"/>
    <dgm:cxn modelId="{C74E0391-0C7C-4188-94B0-5DBAAEB1C80E}" type="presOf" srcId="{2BEDEB4B-125F-4107-9B4C-100B419682D3}" destId="{12EE9165-DB2F-4582-BF5D-150F566EF7DE}" srcOrd="0" destOrd="0" presId="urn:microsoft.com/office/officeart/2005/8/layout/venn1"/>
    <dgm:cxn modelId="{20921071-59E7-4DA4-A092-B168897BC912}" srcId="{E6E00EB0-C184-4B7D-8E68-9B276127077B}" destId="{B57B80A3-ECF6-4EEC-95FA-346AEAA6DB56}" srcOrd="3" destOrd="0" parTransId="{D4475EB8-B2BF-4D03-A63B-38AA942B82DE}" sibTransId="{DA7269CF-C277-4361-8A08-9B54811F69A5}"/>
    <dgm:cxn modelId="{7AC5912D-F164-47FB-99B9-AAF9AA6F79A4}" type="presOf" srcId="{5932987F-392F-484E-8AC2-EB43D01E3E85}" destId="{8C297B72-4BEC-4531-8B1D-05C596C1E526}" srcOrd="0" destOrd="0" presId="urn:microsoft.com/office/officeart/2005/8/layout/venn1"/>
    <dgm:cxn modelId="{5B1274F4-691E-4AE7-9316-B7224647C066}" type="presOf" srcId="{CD5D1780-A4AD-488E-9653-D877A4BC144F}" destId="{25948C62-EB5D-4665-953A-09A5D35FA2D8}" srcOrd="0" destOrd="0" presId="urn:microsoft.com/office/officeart/2005/8/layout/venn1"/>
    <dgm:cxn modelId="{901C6236-8A99-480E-9B37-41D06A884E97}" type="presOf" srcId="{E6E00EB0-C184-4B7D-8E68-9B276127077B}" destId="{8C88D007-6C68-4AA7-A025-EB6C505388A3}" srcOrd="0" destOrd="0" presId="urn:microsoft.com/office/officeart/2005/8/layout/venn1"/>
    <dgm:cxn modelId="{F7F0F770-83AC-4217-9A3B-C9D1ED2845B5}" type="presOf" srcId="{5517A16E-4076-40A7-98A6-8C72582EFE58}" destId="{87D7F3F2-6D6A-4704-90AA-4C8314E5ACF1}" srcOrd="0" destOrd="0" presId="urn:microsoft.com/office/officeart/2005/8/layout/venn1"/>
    <dgm:cxn modelId="{A5279A99-F630-426B-B680-2AA3FF98EFA3}" srcId="{E6E00EB0-C184-4B7D-8E68-9B276127077B}" destId="{D426E993-8B31-4EB9-AA95-1A3C49905449}" srcOrd="2" destOrd="0" parTransId="{E7A8237B-F040-467E-9BD5-A2E32B559A08}" sibTransId="{4948CFF0-9DFF-4364-A8FA-3DF93E9F4300}"/>
    <dgm:cxn modelId="{DCC91AB5-1069-4D4D-9C7F-FCEB869B26B6}" srcId="{E6E00EB0-C184-4B7D-8E68-9B276127077B}" destId="{F69386FE-E0B3-4E11-BE12-EF317945BFEB}" srcOrd="10" destOrd="0" parTransId="{9E2F1559-AC0F-4F0E-8EFA-203BF21DA7DB}" sibTransId="{F9564CB4-2E34-48DA-8CBC-94073D2B8462}"/>
    <dgm:cxn modelId="{38350B06-F3C9-4765-8D55-6322761DBE45}" srcId="{E6E00EB0-C184-4B7D-8E68-9B276127077B}" destId="{5517A16E-4076-40A7-98A6-8C72582EFE58}" srcOrd="4" destOrd="0" parTransId="{6ED14586-23E2-48FA-B564-E573679D402F}" sibTransId="{4C4E4542-DB95-4472-8622-2F06447FDD20}"/>
    <dgm:cxn modelId="{512EA4D3-5FF0-404D-9540-5E5103C9F4D1}" type="presOf" srcId="{421F3A80-440C-47F1-807E-8C0110C81581}" destId="{582536BC-7883-4DD6-AE92-A822D358D2DF}" srcOrd="0" destOrd="0" presId="urn:microsoft.com/office/officeart/2005/8/layout/venn1"/>
    <dgm:cxn modelId="{9CE2E3B9-C8B1-4067-9863-0C635F7338FE}" srcId="{E6E00EB0-C184-4B7D-8E68-9B276127077B}" destId="{C5FAEA3B-29E3-4E84-AD0E-918BF9374C83}" srcOrd="7" destOrd="0" parTransId="{F3864A88-CDCB-4E4B-81D6-AE50C2DF9551}" sibTransId="{D8987F3B-2D61-44A5-A04E-351D4FCD8A4A}"/>
    <dgm:cxn modelId="{7670CA33-AB63-4469-B159-944D38108D81}" type="presParOf" srcId="{8C88D007-6C68-4AA7-A025-EB6C505388A3}" destId="{4D8894BC-9563-44ED-978B-E48E27C3028F}" srcOrd="0" destOrd="0" presId="urn:microsoft.com/office/officeart/2005/8/layout/venn1"/>
    <dgm:cxn modelId="{1C218BDC-D973-4E40-A9B4-C6CAC704976A}" type="presParOf" srcId="{8C88D007-6C68-4AA7-A025-EB6C505388A3}" destId="{25948C62-EB5D-4665-953A-09A5D35FA2D8}" srcOrd="1" destOrd="0" presId="urn:microsoft.com/office/officeart/2005/8/layout/venn1"/>
    <dgm:cxn modelId="{ACC93658-86D9-412F-A56C-0175F3645D25}" type="presParOf" srcId="{8C88D007-6C68-4AA7-A025-EB6C505388A3}" destId="{882685E4-2653-4CE6-A870-EA9CD6FBCAFB}" srcOrd="2" destOrd="0" presId="urn:microsoft.com/office/officeart/2005/8/layout/venn1"/>
    <dgm:cxn modelId="{21E4030A-357F-4372-B8E0-C07B57C43650}" type="presParOf" srcId="{8C88D007-6C68-4AA7-A025-EB6C505388A3}" destId="{8C297B72-4BEC-4531-8B1D-05C596C1E526}" srcOrd="3" destOrd="0" presId="urn:microsoft.com/office/officeart/2005/8/layout/venn1"/>
    <dgm:cxn modelId="{C861785A-5264-4604-BE55-8EDDAD4281A3}" type="presParOf" srcId="{8C88D007-6C68-4AA7-A025-EB6C505388A3}" destId="{1D0705A6-71EF-4E4D-AB0A-04B104018C1B}" srcOrd="4" destOrd="0" presId="urn:microsoft.com/office/officeart/2005/8/layout/venn1"/>
    <dgm:cxn modelId="{C6B1ECCF-377C-492D-9E78-EBE296DEEA9E}" type="presParOf" srcId="{8C88D007-6C68-4AA7-A025-EB6C505388A3}" destId="{567D6FBE-6D36-42BB-9051-B718414527C5}" srcOrd="5" destOrd="0" presId="urn:microsoft.com/office/officeart/2005/8/layout/venn1"/>
    <dgm:cxn modelId="{8E77B756-8841-4497-B60C-D37B292EC4F4}" type="presParOf" srcId="{8C88D007-6C68-4AA7-A025-EB6C505388A3}" destId="{1071323D-52C3-4C5E-A6B7-86BD8B3BF111}" srcOrd="6" destOrd="0" presId="urn:microsoft.com/office/officeart/2005/8/layout/venn1"/>
    <dgm:cxn modelId="{4D7216A6-7D67-4ECF-B4F9-DA6FF769584D}" type="presParOf" srcId="{8C88D007-6C68-4AA7-A025-EB6C505388A3}" destId="{FFA3227B-5F1B-4CEA-B262-4729B5407996}" srcOrd="7" destOrd="0" presId="urn:microsoft.com/office/officeart/2005/8/layout/venn1"/>
    <dgm:cxn modelId="{CFDB482D-EB96-4FE3-9391-64B9150CF192}" type="presParOf" srcId="{8C88D007-6C68-4AA7-A025-EB6C505388A3}" destId="{1718B0C2-8EE3-43FC-8F88-2981BDB33DB4}" srcOrd="8" destOrd="0" presId="urn:microsoft.com/office/officeart/2005/8/layout/venn1"/>
    <dgm:cxn modelId="{85882EB7-93DA-420E-B586-9CAA2161433C}" type="presParOf" srcId="{8C88D007-6C68-4AA7-A025-EB6C505388A3}" destId="{87D7F3F2-6D6A-4704-90AA-4C8314E5ACF1}" srcOrd="9" destOrd="0" presId="urn:microsoft.com/office/officeart/2005/8/layout/venn1"/>
    <dgm:cxn modelId="{B4716BFA-10D6-4295-B8B8-102BF7632AB1}" type="presParOf" srcId="{8C88D007-6C68-4AA7-A025-EB6C505388A3}" destId="{CFF9D62C-346C-4FAC-86D1-5198B4773EF6}" srcOrd="10" destOrd="0" presId="urn:microsoft.com/office/officeart/2005/8/layout/venn1"/>
    <dgm:cxn modelId="{E1028371-256E-4017-8C07-EBAB5A879BDB}" type="presParOf" srcId="{8C88D007-6C68-4AA7-A025-EB6C505388A3}" destId="{12EE9165-DB2F-4582-BF5D-150F566EF7DE}" srcOrd="11" destOrd="0" presId="urn:microsoft.com/office/officeart/2005/8/layout/venn1"/>
    <dgm:cxn modelId="{DA54E1C9-EF25-43C2-9AB4-8DCA3B5668EF}" type="presParOf" srcId="{8C88D007-6C68-4AA7-A025-EB6C505388A3}" destId="{68CDC67C-C0CC-4CCA-BB2A-CE7456DC27F1}" srcOrd="12" destOrd="0" presId="urn:microsoft.com/office/officeart/2005/8/layout/venn1"/>
    <dgm:cxn modelId="{62267888-2A56-42AA-9B5B-0FC12838F58A}" type="presParOf" srcId="{8C88D007-6C68-4AA7-A025-EB6C505388A3}" destId="{582536BC-7883-4DD6-AE92-A822D358D2DF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8894BC-9563-44ED-978B-E48E27C3028F}">
      <dsp:nvSpPr>
        <dsp:cNvPr id="0" name=""/>
        <dsp:cNvSpPr/>
      </dsp:nvSpPr>
      <dsp:spPr>
        <a:xfrm>
          <a:off x="1681070" y="1431899"/>
          <a:ext cx="1103973" cy="11041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948C62-EB5D-4665-953A-09A5D35FA2D8}">
      <dsp:nvSpPr>
        <dsp:cNvPr id="0" name=""/>
        <dsp:cNvSpPr/>
      </dsp:nvSpPr>
      <dsp:spPr>
        <a:xfrm>
          <a:off x="1546647" y="817037"/>
          <a:ext cx="1264970" cy="2452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/>
            <a:t>деньги</a:t>
          </a:r>
          <a:endParaRPr lang="ru-RU" sz="1600" kern="1200" dirty="0"/>
        </a:p>
      </dsp:txBody>
      <dsp:txXfrm>
        <a:off x="1546647" y="817037"/>
        <a:ext cx="1264970" cy="245246"/>
      </dsp:txXfrm>
    </dsp:sp>
    <dsp:sp modelId="{882685E4-2653-4CE6-A870-EA9CD6FBCAFB}">
      <dsp:nvSpPr>
        <dsp:cNvPr id="0" name=""/>
        <dsp:cNvSpPr/>
      </dsp:nvSpPr>
      <dsp:spPr>
        <a:xfrm>
          <a:off x="2004903" y="1587598"/>
          <a:ext cx="1103973" cy="11041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C297B72-4BEC-4531-8B1D-05C596C1E526}">
      <dsp:nvSpPr>
        <dsp:cNvPr id="0" name=""/>
        <dsp:cNvSpPr/>
      </dsp:nvSpPr>
      <dsp:spPr>
        <a:xfrm>
          <a:off x="2241458" y="1008894"/>
          <a:ext cx="2118161" cy="16865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доход         </a:t>
          </a:r>
          <a:endParaRPr lang="ru-RU" sz="1600" b="1" i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             процент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                        накопления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                            инвестиции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    </a:t>
          </a:r>
          <a:endParaRPr lang="ru-RU" sz="1600" kern="1200" dirty="0"/>
        </a:p>
      </dsp:txBody>
      <dsp:txXfrm>
        <a:off x="2241458" y="1008894"/>
        <a:ext cx="2118161" cy="1686589"/>
      </dsp:txXfrm>
    </dsp:sp>
    <dsp:sp modelId="{1D0705A6-71EF-4E4D-AB0A-04B104018C1B}">
      <dsp:nvSpPr>
        <dsp:cNvPr id="0" name=""/>
        <dsp:cNvSpPr/>
      </dsp:nvSpPr>
      <dsp:spPr>
        <a:xfrm>
          <a:off x="2084481" y="1937921"/>
          <a:ext cx="1103973" cy="11041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7D6FBE-6D36-42BB-9051-B718414527C5}">
      <dsp:nvSpPr>
        <dsp:cNvPr id="0" name=""/>
        <dsp:cNvSpPr/>
      </dsp:nvSpPr>
      <dsp:spPr>
        <a:xfrm>
          <a:off x="3185915" y="2476026"/>
          <a:ext cx="1172972" cy="7954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страховка</a:t>
          </a:r>
          <a:endParaRPr lang="ru-RU" sz="1600" kern="1200" dirty="0"/>
        </a:p>
      </dsp:txBody>
      <dsp:txXfrm>
        <a:off x="3185915" y="2476026"/>
        <a:ext cx="1172972" cy="795418"/>
      </dsp:txXfrm>
    </dsp:sp>
    <dsp:sp modelId="{1071323D-52C3-4C5E-A6B7-86BD8B3BF111}">
      <dsp:nvSpPr>
        <dsp:cNvPr id="0" name=""/>
        <dsp:cNvSpPr/>
      </dsp:nvSpPr>
      <dsp:spPr>
        <a:xfrm>
          <a:off x="1860466" y="2218856"/>
          <a:ext cx="1103973" cy="11041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A3227B-5F1B-4CEA-B262-4729B5407996}">
      <dsp:nvSpPr>
        <dsp:cNvPr id="0" name=""/>
        <dsp:cNvSpPr/>
      </dsp:nvSpPr>
      <dsp:spPr>
        <a:xfrm>
          <a:off x="2446596" y="3420082"/>
          <a:ext cx="1264970" cy="29408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/>
            <a:t>риск    </a:t>
          </a:r>
          <a:endParaRPr lang="ru-RU" sz="1600" kern="1200" dirty="0"/>
        </a:p>
      </dsp:txBody>
      <dsp:txXfrm>
        <a:off x="2446596" y="3420082"/>
        <a:ext cx="1264970" cy="294087"/>
      </dsp:txXfrm>
    </dsp:sp>
    <dsp:sp modelId="{1718B0C2-8EE3-43FC-8F88-2981BDB33DB4}">
      <dsp:nvSpPr>
        <dsp:cNvPr id="0" name=""/>
        <dsp:cNvSpPr/>
      </dsp:nvSpPr>
      <dsp:spPr>
        <a:xfrm>
          <a:off x="1501675" y="2218856"/>
          <a:ext cx="1103973" cy="11041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D7F3F2-6D6A-4704-90AA-4C8314E5ACF1}">
      <dsp:nvSpPr>
        <dsp:cNvPr id="0" name=""/>
        <dsp:cNvSpPr/>
      </dsp:nvSpPr>
      <dsp:spPr>
        <a:xfrm>
          <a:off x="895631" y="3462002"/>
          <a:ext cx="1264970" cy="2459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/>
            <a:t>пенсия</a:t>
          </a:r>
          <a:endParaRPr lang="ru-RU" sz="1600" kern="1200" dirty="0"/>
        </a:p>
      </dsp:txBody>
      <dsp:txXfrm>
        <a:off x="895631" y="3462002"/>
        <a:ext cx="1264970" cy="245905"/>
      </dsp:txXfrm>
    </dsp:sp>
    <dsp:sp modelId="{CFF9D62C-346C-4FAC-86D1-5198B4773EF6}">
      <dsp:nvSpPr>
        <dsp:cNvPr id="0" name=""/>
        <dsp:cNvSpPr/>
      </dsp:nvSpPr>
      <dsp:spPr>
        <a:xfrm>
          <a:off x="1277660" y="1937921"/>
          <a:ext cx="1103973" cy="11041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EE9165-DB2F-4582-BF5D-150F566EF7DE}">
      <dsp:nvSpPr>
        <dsp:cNvPr id="0" name=""/>
        <dsp:cNvSpPr/>
      </dsp:nvSpPr>
      <dsp:spPr>
        <a:xfrm>
          <a:off x="-289394" y="2019595"/>
          <a:ext cx="1617986" cy="16100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      банковский счет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   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инфляция</a:t>
          </a:r>
          <a:endParaRPr lang="ru-RU" sz="1600" b="1" i="1" kern="1200" dirty="0"/>
        </a:p>
      </dsp:txBody>
      <dsp:txXfrm>
        <a:off x="-289394" y="2019595"/>
        <a:ext cx="1617986" cy="1610079"/>
      </dsp:txXfrm>
    </dsp:sp>
    <dsp:sp modelId="{68CDC67C-C0CC-4CCA-BB2A-CE7456DC27F1}">
      <dsp:nvSpPr>
        <dsp:cNvPr id="0" name=""/>
        <dsp:cNvSpPr/>
      </dsp:nvSpPr>
      <dsp:spPr>
        <a:xfrm>
          <a:off x="1321072" y="1562281"/>
          <a:ext cx="1103973" cy="11041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82536BC-7883-4DD6-AE92-A822D358D2DF}">
      <dsp:nvSpPr>
        <dsp:cNvPr id="0" name=""/>
        <dsp:cNvSpPr/>
      </dsp:nvSpPr>
      <dsp:spPr>
        <a:xfrm>
          <a:off x="-302209" y="1179935"/>
          <a:ext cx="1850610" cy="8112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                       товары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       услуги</a:t>
          </a:r>
          <a:endParaRPr lang="ru-RU" sz="1600" b="1" i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/>
            <a:t>права </a:t>
          </a:r>
          <a:r>
            <a:rPr lang="ru-RU" sz="1600" b="1" i="1" kern="1200" dirty="0" smtClean="0"/>
            <a:t>покупателей      </a:t>
          </a:r>
          <a:endParaRPr lang="ru-RU" sz="1600" kern="1200" dirty="0"/>
        </a:p>
      </dsp:txBody>
      <dsp:txXfrm>
        <a:off x="-302209" y="1179935"/>
        <a:ext cx="1850610" cy="811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1E086-60F5-42A8-B446-54B74951708A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77603-706C-4277-AA55-B07427F93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Финансовая грамотность – одно из ключевых направлений деятельности Банка России, которое закреплено законодательно.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апреле 2020 г. в Федеральный закон от 10.07.2002 № 86-ФЗ «О центральном банке Российской Федерации (Банке России)» были внесены изменения, наделяющие его полномочиями в области повышения финансовой грамотности населения и субъектов малого и среднего предпринимательства (МСП), обеспечения доступности финансовых услуг. </a:t>
            </a:r>
            <a:r>
              <a:rPr lang="ru-RU" dirty="0" smtClean="0"/>
              <a:t>Утвержденные </a:t>
            </a:r>
            <a:r>
              <a:rPr lang="ru-RU" dirty="0"/>
              <a:t>стратегические документы: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dirty="0" smtClean="0"/>
              <a:t>Стратегия </a:t>
            </a:r>
            <a:r>
              <a:rPr lang="ru-RU" dirty="0"/>
              <a:t>повышения финансовой грамотности в Российской Федерации на 2017-2023 годы;</a:t>
            </a:r>
          </a:p>
          <a:p>
            <a:pPr marL="171690" indent="-171690" algn="just">
              <a:buFont typeface="Calibri" panose="020F0502020204030204" pitchFamily="34" charset="0"/>
              <a:buChar char="—"/>
            </a:pPr>
            <a:r>
              <a:rPr lang="ru-RU" dirty="0"/>
              <a:t>План мероприятий («дорожная карта») Министерства финансов Российской Федерации и Центрального банка Российской Федерации по реализации Стратегии;</a:t>
            </a:r>
          </a:p>
          <a:p>
            <a:pPr marL="171690" indent="-171690" algn="just" defTabSz="915680">
              <a:buFont typeface="Calibri" panose="020F0502020204030204" pitchFamily="34" charset="0"/>
              <a:buChar char="—"/>
              <a:defRPr/>
            </a:pPr>
            <a:r>
              <a:rPr lang="ru-RU" dirty="0"/>
              <a:t>Соглашение Министерства образования и науки Российской </a:t>
            </a:r>
            <a:r>
              <a:rPr lang="ru-RU" dirty="0" smtClean="0"/>
              <a:t>Федерации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dirty="0" smtClean="0"/>
              <a:t>с мая 2018 года – Минпросвещения России и Минобрнауки России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dirty="0" smtClean="0"/>
              <a:t>и </a:t>
            </a:r>
            <a:r>
              <a:rPr lang="ru-RU" dirty="0"/>
              <a:t>Центрального банка Российской Федерации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сотрудничестве в области повышения финансовой грамотности населения Российской Федерации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en-US" dirty="0" smtClean="0"/>
              <a:t>     </a:t>
            </a:r>
            <a:r>
              <a:rPr lang="ru-RU" dirty="0" smtClean="0"/>
              <a:t>Работы по повышению финансовой грамотности населения ведутся в рамках Перечня мероприятий Правительства Оренбургской области и Центрального банка Российской Федерации в области повышения финансовой грамотности населения Оренбургской области на 2018-2021 годы, Подпрограммы № 6 «Повышение финансовой грамотности жителей Оренбургской области» Государственной программы «Управление государственными финансовыми и государственным долгом Оренбургской области» (Постановление Правительства Оренбургской области от 25.12.2018 № 886-пп) и Региональной программы «Обеспечение прав потребителей в Оренбургской области на 2019-2023 годы», утвержденная Губернатором – председателем Правительства Д.В. </a:t>
            </a:r>
            <a:r>
              <a:rPr lang="ru-RU" dirty="0" err="1" smtClean="0"/>
              <a:t>Паслером</a:t>
            </a:r>
            <a:r>
              <a:rPr lang="ru-RU" dirty="0" smtClean="0"/>
              <a:t> (Постановление Правительства Оренбургской области от 18.12.2019 № 945). </a:t>
            </a:r>
          </a:p>
          <a:p>
            <a:pPr algn="just"/>
            <a:r>
              <a:rPr lang="en-US" dirty="0" smtClean="0"/>
              <a:t>      </a:t>
            </a:r>
            <a:r>
              <a:rPr lang="ru-RU" dirty="0" smtClean="0"/>
              <a:t>На региональном уровне действует  Перечень мероприятий по повышению финансовой грамотности обучающихся образовательных организаций на 2017-2021 годы, в который включены мероприятия на всех уровнях образования. </a:t>
            </a:r>
          </a:p>
          <a:p>
            <a:pPr algn="just"/>
            <a:r>
              <a:rPr lang="ru-RU" dirty="0" smtClean="0"/>
              <a:t>Ожидается подписание до 30.08.2021 региональной программы «Повышение финансовой грамотности населения и субъектов малого и среднего предпринимательства Оренбургской области на 2021-2023 годы».</a:t>
            </a:r>
          </a:p>
          <a:p>
            <a:pPr algn="just"/>
            <a:r>
              <a:rPr lang="en-US" dirty="0" smtClean="0"/>
              <a:t>      </a:t>
            </a:r>
            <a:r>
              <a:rPr lang="ru-RU" dirty="0" smtClean="0"/>
              <a:t>Основным направлением региональной программы является содействие внедрению образовательных программ по финансовой грамотности в образовательный процесс на всех уровнях системы образования, а также создание необходимой институциональной базы и методических ресурсов образовательного сообщества.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31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Важнейшая задача – создание необходимых условий для внедрения: разработка нормативной базы, методических материалов 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повышения квалификации педагогов.</a:t>
            </a:r>
          </a:p>
          <a:p>
            <a:pPr algn="just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как основой реализации образовательного процесса являются Федеральные государственные образовательные стандарты (ФГОС), первоочередной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целью Банка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России было оказать содействие внедрению элементов финансовой грамотности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ФГОС 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примерную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основную образовательную программу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ПООП) 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 вопросе удалось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достичь заметных успехов.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образование: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Разработанные по инициативе Банка России предложения по включению разделов по финансовой грамотности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включены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ФГОС начального образования 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(«Математика», «Технология», «Окружающий мир»)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основного общего образования </a:t>
            </a:r>
            <a:r>
              <a:rPr lang="ru-RU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(«Математика», «Обществознание», «География» и «Информатика»)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Предметные области по финансовой грамотности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включены во ФГОС среднего общего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образования в предмете «Экономика» для социально–экономического профиля.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разделы 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финансовой грамотности включены в ПООП основного и среднего общего образования в рамках 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предметов: «Экономика» и «Обществознание», а также в концепцию предмета «Обществознание».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Ряд вопросов по финансовой грамотности уже есть в</a:t>
            </a:r>
            <a:r>
              <a:rPr lang="ru-RU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ОГЭ по Обществознанию.</a:t>
            </a:r>
          </a:p>
          <a:p>
            <a:pPr algn="just"/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Во ФГОС СПО утверждена общая компетенция № 11 с формулировкой: «Использовать знания по финансовой грамотности, планировать предпринимательскую деятельность в профессиональной сфере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Согласно исследованию проведенному РТУ МИРЭА по заказу Банка России, охват программ СПО через формирование образовательными организациями общей компетенции ОК 11 составляет 85,5%.</a:t>
            </a:r>
          </a:p>
          <a:p>
            <a:pPr algn="just"/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этом, по данным мониторинга, 50% обучающихся осваивают общую компетенцию по финансовой грамотности в объеме 31 и более академических часов за учебный год. </a:t>
            </a:r>
          </a:p>
          <a:p>
            <a:pPr algn="just"/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Банком России совместно с Минобрнауки России и Минфином России во ФГОС ВО третьего поколения включена категория универсальной компетенции «Экономическая культура, в том числе финансовая грамотность» с наименованием УК № 10. «Способен принимать обоснованные экономические решения в различных областях жизнедеятельности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В новом учебном году (2021/22) образовательные организации высшего образования включают ФГ в свои образовательные программы.</a:t>
            </a:r>
            <a:endParaRPr lang="ru-RU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для внедрения элементов финансовой грамотности в программы всех уровней образования имеются достаточные основания. Данную работу можно проводить как в виде отдельного курса, так и в интеграции с другими предметами и дисциплинами, а также в рамках дополнительного образования.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17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fld id="{4E425A10-2D3E-4306-88F1-27A6A4B58002}" type="slidenum">
              <a:rPr lang="ru-RU"/>
              <a:pPr defTabSz="10414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86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8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instrao.ru/fi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59898"/>
            <a:ext cx="7651576" cy="350115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Формирование финансовой грамотности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373216"/>
            <a:ext cx="7406640" cy="72008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МАОУ </a:t>
            </a:r>
            <a:r>
              <a:rPr lang="ru-RU" b="1" i="1" dirty="0" err="1" smtClean="0"/>
              <a:t>Кирсановская</a:t>
            </a:r>
            <a:r>
              <a:rPr lang="ru-RU" b="1" i="1" dirty="0" smtClean="0"/>
              <a:t> СОШ</a:t>
            </a:r>
            <a:endParaRPr lang="ru-RU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355405" cy="1080120"/>
          </a:xfrm>
        </p:spPr>
        <p:txBody>
          <a:bodyPr lIns="76828" tIns="38414" rIns="76828" bIns="38414" rtlCol="0">
            <a:normAutofit fontScale="90000"/>
          </a:bodyPr>
          <a:lstStyle/>
          <a:p>
            <a:pPr algn="ctr" defTabSz="875966">
              <a:defRPr/>
            </a:pPr>
            <a:r>
              <a:rPr lang="ru-RU" dirty="0"/>
              <a:t>Особенности заданий </a:t>
            </a:r>
            <a:r>
              <a:rPr lang="ru-RU" dirty="0" smtClean="0"/>
              <a:t>(финансовая грамотность)</a:t>
            </a:r>
            <a:endParaRPr lang="ru-RU" dirty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456956" y="1154904"/>
            <a:ext cx="8230089" cy="4970644"/>
          </a:xfrm>
        </p:spPr>
        <p:txBody>
          <a:bodyPr lIns="76828" tIns="38414" rIns="76828" bIns="38414"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ea typeface="Droid Sans Fallback"/>
                <a:cs typeface="Droid Sans Fallback"/>
              </a:rPr>
              <a:t>Акцент на конкретные повседневные ситуации решения личных и семейных финансовых вопросов</a:t>
            </a: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581733" y="1672999"/>
          <a:ext cx="4599891" cy="4480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36382" y="2326523"/>
            <a:ext cx="2714854" cy="32398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3" tIns="45716" rIns="91433" bIns="45716"/>
          <a:lstStyle/>
          <a:p>
            <a:pPr marL="287316" defTabSz="875966">
              <a:spcBef>
                <a:spcPts val="800"/>
              </a:spcBef>
              <a:tabLst>
                <a:tab pos="912742" algn="l"/>
                <a:tab pos="1827070" algn="l"/>
                <a:tab pos="2741400" algn="l"/>
                <a:tab pos="3655728" algn="l"/>
                <a:tab pos="4570057" algn="l"/>
                <a:tab pos="5484385" algn="l"/>
                <a:tab pos="6398714" algn="l"/>
                <a:tab pos="7313043" algn="l"/>
                <a:tab pos="8227371" algn="l"/>
                <a:tab pos="9141700" algn="l"/>
                <a:tab pos="10056029" algn="l"/>
              </a:tabLst>
              <a:defRPr/>
            </a:pPr>
            <a:r>
              <a:rPr lang="ru-RU" sz="1700" b="1" dirty="0">
                <a:solidFill>
                  <a:srgbClr val="002060"/>
                </a:solidFill>
                <a:ea typeface="Droid Sans Fallback" charset="0"/>
                <a:cs typeface="Droid Sans Fallback" charset="0"/>
              </a:rPr>
              <a:t>В фокусе внимания </a:t>
            </a:r>
            <a:r>
              <a:rPr lang="ru-RU" sz="1700" b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модели поведения личности в сфере финансов</a:t>
            </a:r>
            <a:endParaRPr lang="ru-RU" sz="1700" b="1" dirty="0">
              <a:solidFill>
                <a:srgbClr val="002060"/>
              </a:solidFill>
              <a:ea typeface="Droid Sans Fallback" charset="0"/>
              <a:cs typeface="Droid Sans Fallback" charset="0"/>
            </a:endParaRPr>
          </a:p>
          <a:p>
            <a:pPr marL="287316" indent="-285728" defTabSz="875966">
              <a:spcBef>
                <a:spcPts val="800"/>
              </a:spcBef>
              <a:buFont typeface="Wingdings" pitchFamily="2" charset="2"/>
              <a:buChar char=""/>
              <a:tabLst>
                <a:tab pos="912742" algn="l"/>
                <a:tab pos="1827070" algn="l"/>
                <a:tab pos="2741400" algn="l"/>
                <a:tab pos="3655728" algn="l"/>
                <a:tab pos="4570057" algn="l"/>
                <a:tab pos="5484385" algn="l"/>
                <a:tab pos="6398714" algn="l"/>
                <a:tab pos="7313043" algn="l"/>
                <a:tab pos="8227371" algn="l"/>
                <a:tab pos="9141700" algn="l"/>
                <a:tab pos="10056029" algn="l"/>
              </a:tabLst>
              <a:defRPr/>
            </a:pPr>
            <a:r>
              <a:rPr lang="ru-RU" sz="15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покупка товаров и услуг</a:t>
            </a:r>
          </a:p>
          <a:p>
            <a:pPr marL="287316" indent="-285728" defTabSz="875966">
              <a:spcBef>
                <a:spcPts val="800"/>
              </a:spcBef>
              <a:buFont typeface="Wingdings" pitchFamily="2" charset="2"/>
              <a:buChar char=""/>
              <a:tabLst>
                <a:tab pos="912742" algn="l"/>
                <a:tab pos="1827070" algn="l"/>
                <a:tab pos="2741400" algn="l"/>
                <a:tab pos="3655728" algn="l"/>
                <a:tab pos="4570057" algn="l"/>
                <a:tab pos="5484385" algn="l"/>
                <a:tab pos="6398714" algn="l"/>
                <a:tab pos="7313043" algn="l"/>
                <a:tab pos="8227371" algn="l"/>
                <a:tab pos="9141700" algn="l"/>
                <a:tab pos="10056029" algn="l"/>
              </a:tabLst>
              <a:defRPr/>
            </a:pPr>
            <a:r>
              <a:rPr lang="ru-RU" sz="15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управление семейным бюджетом</a:t>
            </a:r>
          </a:p>
          <a:p>
            <a:pPr marL="287316" indent="-285728" defTabSz="875966">
              <a:spcBef>
                <a:spcPts val="800"/>
              </a:spcBef>
              <a:buFont typeface="Wingdings" pitchFamily="2" charset="2"/>
              <a:buChar char=""/>
              <a:tabLst>
                <a:tab pos="912742" algn="l"/>
                <a:tab pos="1827070" algn="l"/>
                <a:tab pos="2741400" algn="l"/>
                <a:tab pos="3655728" algn="l"/>
                <a:tab pos="4570057" algn="l"/>
                <a:tab pos="5484385" algn="l"/>
                <a:tab pos="6398714" algn="l"/>
                <a:tab pos="7313043" algn="l"/>
                <a:tab pos="8227371" algn="l"/>
                <a:tab pos="9141700" algn="l"/>
                <a:tab pos="10056029" algn="l"/>
              </a:tabLst>
              <a:defRPr/>
            </a:pPr>
            <a:r>
              <a:rPr lang="ru-RU" sz="15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планирование финансовых дел      и др.</a:t>
            </a:r>
          </a:p>
          <a:p>
            <a:pPr marL="287316" indent="-285728" defTabSz="875966">
              <a:spcBef>
                <a:spcPts val="800"/>
              </a:spcBef>
              <a:tabLst>
                <a:tab pos="912742" algn="l"/>
                <a:tab pos="1827070" algn="l"/>
                <a:tab pos="2741400" algn="l"/>
                <a:tab pos="3655728" algn="l"/>
                <a:tab pos="4570057" algn="l"/>
                <a:tab pos="5484385" algn="l"/>
                <a:tab pos="6398714" algn="l"/>
                <a:tab pos="7313043" algn="l"/>
                <a:tab pos="8227371" algn="l"/>
                <a:tab pos="9141700" algn="l"/>
                <a:tab pos="10056029" algn="l"/>
              </a:tabLst>
              <a:defRPr/>
            </a:pPr>
            <a:endParaRPr lang="ru-RU" sz="3200" b="1" i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287316" indent="-285728" defTabSz="875966">
              <a:spcBef>
                <a:spcPts val="800"/>
              </a:spcBef>
              <a:tabLst>
                <a:tab pos="912742" algn="l"/>
                <a:tab pos="1827070" algn="l"/>
                <a:tab pos="2741400" algn="l"/>
                <a:tab pos="3655728" algn="l"/>
                <a:tab pos="4570057" algn="l"/>
                <a:tab pos="5484385" algn="l"/>
                <a:tab pos="6398714" algn="l"/>
                <a:tab pos="7313043" algn="l"/>
                <a:tab pos="8227371" algn="l"/>
                <a:tab pos="9141700" algn="l"/>
                <a:tab pos="10056029" algn="l"/>
              </a:tabLst>
              <a:defRPr/>
            </a:pPr>
            <a:endParaRPr lang="ru-RU" sz="3200" b="1" i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8930" y="326717"/>
            <a:ext cx="7482343" cy="619544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23287"/>
            <a:ext cx="7920880" cy="5453879"/>
          </a:xfrm>
        </p:spPr>
        <p:txBody>
          <a:bodyPr lIns="76828" tIns="38414" rIns="76828" bIns="38414" rtlCol="0">
            <a:normAutofit fontScale="70000" lnSpcReduction="20000"/>
          </a:bodyPr>
          <a:lstStyle/>
          <a:p>
            <a:pPr marL="339458" indent="-339458" defTabSz="875966">
              <a:spcBef>
                <a:spcPts val="800"/>
              </a:spcBef>
              <a:tabLst>
                <a:tab pos="339458" algn="l"/>
                <a:tab pos="1253150" algn="l"/>
                <a:tab pos="2166838" algn="l"/>
                <a:tab pos="3080528" algn="l"/>
                <a:tab pos="3994214" algn="l"/>
                <a:tab pos="4907905" algn="l"/>
                <a:tab pos="5821592" algn="l"/>
                <a:tab pos="6735281" algn="l"/>
                <a:tab pos="7648970" algn="l"/>
                <a:tab pos="8562660" algn="l"/>
                <a:tab pos="9476345" algn="l"/>
                <a:tab pos="10390036" algn="l"/>
              </a:tabLst>
              <a:defRPr/>
            </a:pPr>
            <a:r>
              <a:rPr lang="ru-RU" dirty="0"/>
              <a:t>Все задания предъявляются на основе определённой жизненной ситуации, </a:t>
            </a:r>
            <a:r>
              <a:rPr lang="ru-RU" dirty="0">
                <a:solidFill>
                  <a:srgbClr val="000000"/>
                </a:solidFill>
              </a:rPr>
              <a:t>понятной учащимся и похожей </a:t>
            </a:r>
            <a:r>
              <a:rPr lang="ru-RU" dirty="0"/>
              <a:t>на возникающие в повседневной жизни.</a:t>
            </a:r>
          </a:p>
          <a:p>
            <a:pPr marL="339458" indent="-339458" defTabSz="875966">
              <a:spcBef>
                <a:spcPts val="800"/>
              </a:spcBef>
              <a:tabLst>
                <a:tab pos="339458" algn="l"/>
                <a:tab pos="1253150" algn="l"/>
                <a:tab pos="2166838" algn="l"/>
                <a:tab pos="3080528" algn="l"/>
                <a:tab pos="3994214" algn="l"/>
                <a:tab pos="4907905" algn="l"/>
                <a:tab pos="5821592" algn="l"/>
                <a:tab pos="6735281" algn="l"/>
                <a:tab pos="7648970" algn="l"/>
                <a:tab pos="8562660" algn="l"/>
                <a:tab pos="9476345" algn="l"/>
                <a:tab pos="10390036" algn="l"/>
              </a:tabLst>
              <a:defRPr/>
            </a:pPr>
            <a:r>
              <a:rPr lang="ru-RU" dirty="0"/>
              <a:t>В каждой ситуации действуют конкретные люди, среди которых есть ровесники учащихся, выполняющих тест, члены их семей, одноклассники, друзья и соседи.</a:t>
            </a:r>
          </a:p>
          <a:p>
            <a:pPr marL="339458" indent="-339458" defTabSz="875966">
              <a:spcBef>
                <a:spcPts val="800"/>
              </a:spcBef>
              <a:tabLst>
                <a:tab pos="339458" algn="l"/>
                <a:tab pos="1253150" algn="l"/>
                <a:tab pos="2166838" algn="l"/>
                <a:tab pos="3080528" algn="l"/>
                <a:tab pos="3994214" algn="l"/>
                <a:tab pos="4907905" algn="l"/>
                <a:tab pos="5821592" algn="l"/>
                <a:tab pos="6735281" algn="l"/>
                <a:tab pos="7648970" algn="l"/>
                <a:tab pos="8562660" algn="l"/>
                <a:tab pos="9476345" algn="l"/>
                <a:tab pos="10390036" algn="l"/>
              </a:tabLst>
              <a:defRPr/>
            </a:pPr>
            <a:r>
              <a:rPr lang="ru-RU" dirty="0"/>
              <a:t>Обстоятельства, в которые попадают герои описываемых ситуаций, отличаются повседневностью, и варианты предлагаемых героям действий близки и понятны школьникам. </a:t>
            </a:r>
          </a:p>
          <a:p>
            <a:pPr marL="339458" indent="-339458" defTabSz="875966">
              <a:spcBef>
                <a:spcPts val="800"/>
              </a:spcBef>
              <a:tabLst>
                <a:tab pos="339458" algn="l"/>
                <a:tab pos="1253150" algn="l"/>
                <a:tab pos="2166838" algn="l"/>
                <a:tab pos="3080528" algn="l"/>
                <a:tab pos="3994214" algn="l"/>
                <a:tab pos="4907905" algn="l"/>
                <a:tab pos="5821592" algn="l"/>
                <a:tab pos="6735281" algn="l"/>
                <a:tab pos="7648970" algn="l"/>
                <a:tab pos="8562660" algn="l"/>
                <a:tab pos="9476345" algn="l"/>
                <a:tab pos="10390036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Ситуация и задачи изложены простым, понятным языком, как правило, немногословно.</a:t>
            </a:r>
          </a:p>
          <a:p>
            <a:pPr marL="339458" indent="-339458" defTabSz="875966">
              <a:spcBef>
                <a:spcPts val="800"/>
              </a:spcBef>
              <a:tabLst>
                <a:tab pos="339458" algn="l"/>
                <a:tab pos="1253150" algn="l"/>
                <a:tab pos="2166838" algn="l"/>
                <a:tab pos="3080528" algn="l"/>
                <a:tab pos="3994214" algn="l"/>
                <a:tab pos="4907905" algn="l"/>
                <a:tab pos="5821592" algn="l"/>
                <a:tab pos="6735281" algn="l"/>
                <a:tab pos="7648970" algn="l"/>
                <a:tab pos="8562660" algn="l"/>
                <a:tab pos="9476345" algn="l"/>
                <a:tab pos="10390036" algn="l"/>
              </a:tabLst>
              <a:defRPr/>
            </a:pPr>
            <a:r>
              <a:rPr lang="ru-RU" dirty="0"/>
              <a:t>По каждой ситуации предлагается серия заданий-задач, требующих определённых интеллектуальных действий разной степени сложности.</a:t>
            </a:r>
          </a:p>
          <a:p>
            <a:pPr marL="339458" indent="-339458" defTabSz="875966">
              <a:tabLst>
                <a:tab pos="339458" algn="l"/>
                <a:tab pos="1253150" algn="l"/>
                <a:tab pos="2166838" algn="l"/>
                <a:tab pos="3080528" algn="l"/>
                <a:tab pos="3994214" algn="l"/>
                <a:tab pos="4907905" algn="l"/>
                <a:tab pos="5821592" algn="l"/>
                <a:tab pos="6735281" algn="l"/>
                <a:tab pos="7648970" algn="l"/>
                <a:tab pos="8562660" algn="l"/>
                <a:tab pos="9476345" algn="l"/>
                <a:tab pos="10390036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Ситуации акцентируют вопрос «Как поступить?» и предполагают  определение наиболее целесообразной модели поведения с учётом возможных альтернатив.</a:t>
            </a:r>
          </a:p>
          <a:p>
            <a:pPr marL="0" indent="0" defTabSz="875966">
              <a:buNone/>
              <a:defRPr/>
            </a:pPr>
            <a:endParaRPr lang="ru-RU" dirty="0"/>
          </a:p>
        </p:txBody>
      </p:sp>
      <p:sp>
        <p:nvSpPr>
          <p:cNvPr id="29699" name="Прямоугольник 5"/>
          <p:cNvSpPr>
            <a:spLocks noChangeArrowheads="1"/>
          </p:cNvSpPr>
          <p:nvPr/>
        </p:nvSpPr>
        <p:spPr bwMode="auto">
          <a:xfrm>
            <a:off x="913911" y="258334"/>
            <a:ext cx="8343232" cy="53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828" tIns="38414" rIns="76828" bIns="38414">
            <a:spAutoFit/>
          </a:bodyPr>
          <a:lstStyle/>
          <a:p>
            <a:r>
              <a:rPr lang="ru-RU" sz="3000" b="1" dirty="0">
                <a:latin typeface="Calibri" pitchFamily="34" charset="0"/>
              </a:rPr>
              <a:t>Особенности заданий (финансовая грамотность)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Пример заданий по финансовой грамотности из рабочей тетради для 1-4 класса </a:t>
            </a:r>
            <a:endParaRPr lang="ru-RU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4581" t="9644" r="33550" b="13208"/>
          <a:stretch>
            <a:fillRect/>
          </a:stretch>
        </p:blipFill>
        <p:spPr bwMode="auto">
          <a:xfrm>
            <a:off x="3419872" y="2132856"/>
            <a:ext cx="33843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Пример заданий по финансовой грамотности 1-4 класс</a:t>
            </a:r>
            <a:endParaRPr lang="ru-RU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8440" t="31703" r="36934" b="36594"/>
          <a:stretch>
            <a:fillRect/>
          </a:stretch>
        </p:blipFill>
        <p:spPr bwMode="auto">
          <a:xfrm>
            <a:off x="2195736" y="1844824"/>
            <a:ext cx="586693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Пример заданий по финансовой грамотности 5-9 класс</a:t>
            </a:r>
            <a:endParaRPr lang="ru-RU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36052" t="22813" r="34618" b="22872"/>
          <a:stretch>
            <a:fillRect/>
          </a:stretch>
        </p:blipFill>
        <p:spPr bwMode="auto">
          <a:xfrm>
            <a:off x="2771800" y="1556792"/>
            <a:ext cx="4896544" cy="510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Пример заданий по финансовой грамотности </a:t>
            </a:r>
            <a:br>
              <a:rPr lang="ru-RU" b="1" i="1" dirty="0" smtClean="0"/>
            </a:br>
            <a:r>
              <a:rPr lang="ru-RU" b="1" i="1" dirty="0" smtClean="0"/>
              <a:t>10-11 класс</a:t>
            </a:r>
            <a:endParaRPr lang="ru-RU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4824" t="41753" r="34402" b="36651"/>
          <a:stretch>
            <a:fillRect/>
          </a:stretch>
        </p:blipFill>
        <p:spPr bwMode="auto">
          <a:xfrm>
            <a:off x="1187624" y="2852936"/>
            <a:ext cx="766165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78498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СПАСИБО </a:t>
            </a:r>
            <a:br>
              <a:rPr lang="ru-RU" sz="6600" b="1" dirty="0" smtClean="0"/>
            </a:br>
            <a:r>
              <a:rPr lang="ru-RU" sz="6600" b="1" dirty="0" smtClean="0"/>
              <a:t>ЗА </a:t>
            </a:r>
            <a:br>
              <a:rPr lang="ru-RU" sz="6600" b="1" dirty="0" smtClean="0"/>
            </a:br>
            <a:r>
              <a:rPr lang="ru-RU" sz="6600" b="1" dirty="0" smtClean="0"/>
              <a:t>ВНИМАНИЕ!</a:t>
            </a:r>
            <a:endParaRPr lang="ru-RU" sz="6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Ключевые стратегические документы:</a:t>
            </a:r>
            <a:endParaRPr lang="x-none" dirty="0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D3F190-90B6-9C4E-8163-F69AF7190B01}"/>
              </a:ext>
            </a:extLst>
          </p:cNvPr>
          <p:cNvSpPr txBox="1"/>
          <p:nvPr/>
        </p:nvSpPr>
        <p:spPr>
          <a:xfrm>
            <a:off x="1043608" y="1628800"/>
            <a:ext cx="78018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000" dirty="0"/>
              <a:t>Стратегия повышения финансовой грамотности в Российской Федерации на 2017-2023 годы</a:t>
            </a:r>
            <a:r>
              <a:rPr lang="en-US" sz="2000" dirty="0"/>
              <a:t> </a:t>
            </a:r>
            <a:r>
              <a:rPr lang="ru-RU" sz="2000" dirty="0"/>
              <a:t>и План мероприятий Минфина России и Банка России по реализации Стратегии</a:t>
            </a:r>
          </a:p>
          <a:p>
            <a:pPr marL="285750" indent="-285750">
              <a:spcAft>
                <a:spcPts val="20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000" dirty="0"/>
              <a:t>Соглашение </a:t>
            </a:r>
            <a:r>
              <a:rPr lang="ru-RU" sz="2000" dirty="0" smtClean="0"/>
              <a:t>Минобрнауки* России </a:t>
            </a:r>
            <a:r>
              <a:rPr lang="ru-RU" sz="2000" dirty="0"/>
              <a:t>и Банка России о сотрудничестве в области повышения финансовой грамотности населения Российской Федерации</a:t>
            </a:r>
          </a:p>
          <a:p>
            <a:pPr marL="285750" indent="-285750">
              <a:spcAft>
                <a:spcPts val="20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000" dirty="0" smtClean="0"/>
              <a:t>Региональные </a:t>
            </a:r>
            <a:r>
              <a:rPr lang="ru-RU" sz="2000" dirty="0"/>
              <a:t>программы по повышению финансовой грамотности населения и планы</a:t>
            </a:r>
            <a:r>
              <a:rPr lang="en-US" sz="2000" dirty="0"/>
              <a:t> </a:t>
            </a:r>
            <a:r>
              <a:rPr lang="ru-RU" sz="2000" dirty="0"/>
              <a:t>по их реализации </a:t>
            </a:r>
          </a:p>
          <a:p>
            <a:pPr marL="285750" indent="-285750">
              <a:spcAft>
                <a:spcPts val="20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000" dirty="0"/>
              <a:t>Соглашения органов исполнительной власти субъектов Российской Федерации и Банка России о сотрудничестве в области повышения финансовой грамотности населения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47014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Финансовая грамотность включена во ФГОС и ПООП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527A1A-D031-CF41-8C2E-51B7500044AC}"/>
              </a:ext>
            </a:extLst>
          </p:cNvPr>
          <p:cNvSpPr txBox="1"/>
          <p:nvPr/>
        </p:nvSpPr>
        <p:spPr>
          <a:xfrm>
            <a:off x="480318" y="3212976"/>
            <a:ext cx="77640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just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000" dirty="0" smtClean="0"/>
              <a:t>Ф</a:t>
            </a:r>
            <a:r>
              <a:rPr lang="ru-RU" sz="2000" baseline="0" dirty="0" smtClean="0"/>
              <a:t>ГОС </a:t>
            </a:r>
            <a:r>
              <a:rPr lang="ru-RU" sz="2000" baseline="0" dirty="0"/>
              <a:t>СПО — общая компетенция </a:t>
            </a:r>
            <a:r>
              <a:rPr lang="ru-RU" sz="2000" dirty="0" smtClean="0"/>
              <a:t>с </a:t>
            </a:r>
            <a:r>
              <a:rPr lang="ru-RU" sz="2000" dirty="0"/>
              <a:t>формулировкой: «Использовать знания по финансовой грамотности, планировать предпринимательскую деятельность в профессиональной сфере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5316A7-DBA6-D344-94AA-D0033837F236}"/>
              </a:ext>
            </a:extLst>
          </p:cNvPr>
          <p:cNvSpPr txBox="1"/>
          <p:nvPr/>
        </p:nvSpPr>
        <p:spPr>
          <a:xfrm>
            <a:off x="480318" y="1844824"/>
            <a:ext cx="7764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000" dirty="0" smtClean="0"/>
              <a:t>   ФГОС </a:t>
            </a:r>
            <a:r>
              <a:rPr lang="ru-RU" sz="2000" dirty="0"/>
              <a:t>начального и </a:t>
            </a:r>
            <a:r>
              <a:rPr lang="ru-RU" sz="2000" dirty="0" smtClean="0"/>
              <a:t>основного общего образования </a:t>
            </a:r>
            <a:r>
              <a:rPr lang="ru-RU" sz="2000" dirty="0"/>
              <a:t>— </a:t>
            </a:r>
            <a:endParaRPr lang="ru-RU" sz="2000" dirty="0" smtClean="0"/>
          </a:p>
          <a:p>
            <a:pPr algn="just">
              <a:lnSpc>
                <a:spcPct val="100000"/>
              </a:lnSpc>
              <a:buClr>
                <a:schemeClr val="accent3"/>
              </a:buClr>
            </a:pPr>
            <a:r>
              <a:rPr lang="ru-RU" sz="2000" dirty="0" smtClean="0"/>
              <a:t>Математика</a:t>
            </a:r>
            <a:r>
              <a:rPr lang="ru-RU" sz="2000" dirty="0"/>
              <a:t>, </a:t>
            </a:r>
            <a:r>
              <a:rPr lang="ru-RU" sz="2000" dirty="0" smtClean="0"/>
              <a:t>Технология</a:t>
            </a:r>
            <a:r>
              <a:rPr lang="ru-RU" sz="2000" dirty="0"/>
              <a:t>, </a:t>
            </a:r>
            <a:r>
              <a:rPr lang="ru-RU" sz="2000" dirty="0" smtClean="0"/>
              <a:t>Окружающий мир, Обществознание</a:t>
            </a:r>
            <a:r>
              <a:rPr lang="ru-RU" sz="2000" dirty="0"/>
              <a:t>, </a:t>
            </a:r>
            <a:r>
              <a:rPr lang="ru-RU" sz="2000" dirty="0" smtClean="0"/>
              <a:t>География </a:t>
            </a:r>
            <a:r>
              <a:rPr lang="ru-RU" sz="2000" dirty="0"/>
              <a:t>и </a:t>
            </a:r>
            <a:r>
              <a:rPr lang="ru-RU" sz="2000" dirty="0" smtClean="0"/>
              <a:t>Информатика; ПООП основного и среднего общего образования </a:t>
            </a:r>
            <a:r>
              <a:rPr lang="ru-RU" sz="2000" dirty="0"/>
              <a:t>— </a:t>
            </a:r>
            <a:r>
              <a:rPr lang="ru-RU" sz="2000" dirty="0" smtClean="0"/>
              <a:t>Экономика, Обществознание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14376E2-9B4C-DE43-B88D-B0B743AEFE74}"/>
              </a:ext>
            </a:extLst>
          </p:cNvPr>
          <p:cNvSpPr txBox="1"/>
          <p:nvPr/>
        </p:nvSpPr>
        <p:spPr>
          <a:xfrm>
            <a:off x="480318" y="4365105"/>
            <a:ext cx="76920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just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000" dirty="0" smtClean="0"/>
              <a:t>ФГОС </a:t>
            </a:r>
            <a:r>
              <a:rPr lang="ru-RU" sz="2000" dirty="0"/>
              <a:t>ВО третьего поколения — универсальная компетенция № 10 «Способен принимать обоснованные экономические решения</a:t>
            </a:r>
            <a:r>
              <a:rPr lang="en-US" sz="2000" dirty="0"/>
              <a:t> </a:t>
            </a:r>
            <a:r>
              <a:rPr lang="ru-RU" sz="2000" dirty="0"/>
              <a:t>в различных областях жизнедеятельности»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xmlns="" val="32644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7424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Онлайн-уроки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(сентябрь – ноябрь 2021 года)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348880"/>
            <a:ext cx="7498080" cy="3899520"/>
          </a:xfrm>
        </p:spPr>
        <p:txBody>
          <a:bodyPr>
            <a:normAutofit/>
          </a:bodyPr>
          <a:lstStyle/>
          <a:p>
            <a:r>
              <a:rPr lang="ru-RU" dirty="0" smtClean="0"/>
              <a:t>«С деньгами на «Ты» или «Зачем быть финансово грамотным?»</a:t>
            </a:r>
          </a:p>
          <a:p>
            <a:r>
              <a:rPr lang="ru-RU" dirty="0" smtClean="0"/>
              <a:t>«Моя профессия – финансист»</a:t>
            </a:r>
          </a:p>
          <a:p>
            <a:r>
              <a:rPr lang="ru-RU" dirty="0" smtClean="0"/>
              <a:t>«Личный финансовый план. Путь к достижению цели»</a:t>
            </a:r>
          </a:p>
          <a:p>
            <a:r>
              <a:rPr lang="ru-RU" dirty="0" smtClean="0"/>
              <a:t>«Как начать свой бизнес. Мечтай. Планируй. Действуй»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/>
          <a:lstStyle/>
          <a:p>
            <a:r>
              <a:rPr lang="ru-RU" dirty="0" err="1" smtClean="0"/>
              <a:t>Квест</a:t>
            </a:r>
            <a:r>
              <a:rPr lang="ru-RU" dirty="0" smtClean="0"/>
              <a:t> – игра «Знатоки финансовой грамотности»</a:t>
            </a:r>
          </a:p>
          <a:p>
            <a:r>
              <a:rPr lang="ru-RU" dirty="0" smtClean="0"/>
              <a:t>Театрализация сказки «Хранители бюджета»</a:t>
            </a:r>
          </a:p>
          <a:p>
            <a:r>
              <a:rPr lang="ru-RU" dirty="0" err="1" smtClean="0"/>
              <a:t>Вебинар</a:t>
            </a:r>
            <a:r>
              <a:rPr lang="ru-RU" dirty="0" smtClean="0"/>
              <a:t> «Как сохранить и приумножить»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сайта </a:t>
            </a:r>
            <a:r>
              <a:rPr lang="en-US" dirty="0" smtClean="0"/>
              <a:t>fincult.info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871" t="9686" r="33528" b="8950"/>
          <a:stretch>
            <a:fillRect/>
          </a:stretch>
        </p:blipFill>
        <p:spPr bwMode="auto">
          <a:xfrm>
            <a:off x="1115616" y="1268760"/>
            <a:ext cx="1944216" cy="281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6375" t="12436" r="35645" b="15437"/>
          <a:stretch>
            <a:fillRect/>
          </a:stretch>
        </p:blipFill>
        <p:spPr bwMode="auto">
          <a:xfrm>
            <a:off x="7020272" y="4005064"/>
            <a:ext cx="1872208" cy="271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6478" t="9537" r="34555" b="17985"/>
          <a:stretch>
            <a:fillRect/>
          </a:stretch>
        </p:blipFill>
        <p:spPr bwMode="auto">
          <a:xfrm>
            <a:off x="3131840" y="2132856"/>
            <a:ext cx="179072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34391" t="9507" r="32622" b="8141"/>
          <a:stretch>
            <a:fillRect/>
          </a:stretch>
        </p:blipFill>
        <p:spPr bwMode="auto">
          <a:xfrm>
            <a:off x="5004048" y="3140968"/>
            <a:ext cx="174346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сайта </a:t>
            </a:r>
            <a:r>
              <a:rPr lang="en-US" dirty="0" smtClean="0"/>
              <a:t>fincult.info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l="32308" t="10871" r="31004" b="8377"/>
          <a:stretch>
            <a:fillRect/>
          </a:stretch>
        </p:blipFill>
        <p:spPr bwMode="auto">
          <a:xfrm>
            <a:off x="1691680" y="1484784"/>
            <a:ext cx="30243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35657" t="12369" r="33905" b="13419"/>
          <a:stretch>
            <a:fillRect/>
          </a:stretch>
        </p:blipFill>
        <p:spPr bwMode="auto">
          <a:xfrm>
            <a:off x="5148064" y="2636912"/>
            <a:ext cx="2880320" cy="395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</a:t>
            </a:r>
            <a:r>
              <a:rPr lang="en-US" dirty="0" smtClean="0"/>
              <a:t>c </a:t>
            </a:r>
            <a:r>
              <a:rPr lang="ru-RU" dirty="0" smtClean="0"/>
              <a:t>сайта </a:t>
            </a:r>
            <a:r>
              <a:rPr lang="en-US" u="sng" dirty="0" smtClean="0">
                <a:solidFill>
                  <a:srgbClr val="0070C0"/>
                </a:solidFill>
              </a:rPr>
              <a:t>fincult.info</a:t>
            </a:r>
            <a:endParaRPr lang="ru-RU" u="sng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8072" t="8906" r="36881" b="28755"/>
          <a:stretch>
            <a:fillRect/>
          </a:stretch>
        </p:blipFill>
        <p:spPr bwMode="auto">
          <a:xfrm>
            <a:off x="1187624" y="1484784"/>
            <a:ext cx="18002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3969" t="8413" r="32904" b="9136"/>
          <a:stretch>
            <a:fillRect/>
          </a:stretch>
        </p:blipFill>
        <p:spPr bwMode="auto">
          <a:xfrm>
            <a:off x="3131840" y="2276872"/>
            <a:ext cx="231454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34380" t="11113" r="32282" b="9246"/>
          <a:stretch>
            <a:fillRect/>
          </a:stretch>
        </p:blipFill>
        <p:spPr bwMode="auto">
          <a:xfrm>
            <a:off x="5652120" y="3501008"/>
            <a:ext cx="23042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04856" cy="1728192"/>
          </a:xfrm>
        </p:spPr>
        <p:txBody>
          <a:bodyPr lIns="76828" tIns="38414" rIns="76828" bIns="38414" rtlCol="0">
            <a:normAutofit fontScale="90000"/>
          </a:bodyPr>
          <a:lstStyle/>
          <a:p>
            <a:pPr algn="ctr" defTabSz="875966">
              <a:defRPr/>
            </a:pPr>
            <a:r>
              <a:rPr lang="ru-RU" dirty="0"/>
              <a:t>Обучающие измерительные материалы </a:t>
            </a:r>
            <a:br>
              <a:rPr lang="ru-RU" dirty="0"/>
            </a:br>
            <a:r>
              <a:rPr lang="ru-RU" dirty="0"/>
              <a:t>«Дружи с финансами»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988840"/>
            <a:ext cx="5734852" cy="4125485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1912128" y="6186332"/>
            <a:ext cx="5264764" cy="77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28" tIns="38414" rIns="76828" bIns="38414">
            <a:spAutoFit/>
          </a:bodyPr>
          <a:lstStyle/>
          <a:p>
            <a:pPr algn="ctr"/>
            <a:r>
              <a:rPr lang="arn-CL" sz="2700" b="1" dirty="0">
                <a:latin typeface="Calibri" pitchFamily="34" charset="0"/>
                <a:hlinkClick r:id="rId3"/>
              </a:rPr>
              <a:t>http://finance.instrao.ru/fin/</a:t>
            </a:r>
            <a:endParaRPr lang="ru-RU" sz="2700" b="1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</TotalTime>
  <Words>667</Words>
  <Application>Microsoft Office PowerPoint</Application>
  <PresentationFormat>Экран (4:3)</PresentationFormat>
  <Paragraphs>89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Формирование финансовой грамотности</vt:lpstr>
      <vt:lpstr>Ключевые стратегические документы:</vt:lpstr>
      <vt:lpstr>Финансовая грамотность включена во ФГОС и ПООП</vt:lpstr>
      <vt:lpstr>Онлайн-уроки  (сентябрь – ноябрь 2021 года)</vt:lpstr>
      <vt:lpstr>Мероприятия</vt:lpstr>
      <vt:lpstr>Материалы сайта fincult.info</vt:lpstr>
      <vt:lpstr>Материалы сайта fincult.info</vt:lpstr>
      <vt:lpstr>Материалы c сайта fincult.info</vt:lpstr>
      <vt:lpstr>Обучающие измерительные материалы  «Дружи с финансами»</vt:lpstr>
      <vt:lpstr>Особенности заданий (финансовая грамотность)</vt:lpstr>
      <vt:lpstr>Слайд 11</vt:lpstr>
      <vt:lpstr>Слайд 12</vt:lpstr>
      <vt:lpstr>Пример заданий по финансовой грамотности из рабочей тетради для 1-4 класса </vt:lpstr>
      <vt:lpstr>Пример заданий по финансовой грамотности 1-4 класс</vt:lpstr>
      <vt:lpstr>Пример заданий по финансовой грамотности 5-9 класс</vt:lpstr>
      <vt:lpstr>Пример заданий по финансовой грамотности  10-11 класс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финансовой грамотности</dc:title>
  <dc:creator>Admin</dc:creator>
  <cp:lastModifiedBy>Admin</cp:lastModifiedBy>
  <cp:revision>7</cp:revision>
  <dcterms:created xsi:type="dcterms:W3CDTF">2021-11-23T10:13:52Z</dcterms:created>
  <dcterms:modified xsi:type="dcterms:W3CDTF">2021-11-24T11:42:09Z</dcterms:modified>
</cp:coreProperties>
</file>