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8" r:id="rId6"/>
    <p:sldId id="266" r:id="rId7"/>
    <p:sldId id="267" r:id="rId8"/>
    <p:sldId id="269" r:id="rId9"/>
    <p:sldId id="271" r:id="rId10"/>
    <p:sldId id="270" r:id="rId11"/>
    <p:sldId id="27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8780" autoAdjust="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A10C-2B36-4232-B9F7-36BE57F2CDB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99D1-AB70-4ED7-B4E7-2D90C0734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30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A10C-2B36-4232-B9F7-36BE57F2CDB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99D1-AB70-4ED7-B4E7-2D90C0734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388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A10C-2B36-4232-B9F7-36BE57F2CDB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99D1-AB70-4ED7-B4E7-2D90C0734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07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A10C-2B36-4232-B9F7-36BE57F2CDB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99D1-AB70-4ED7-B4E7-2D90C0734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102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A10C-2B36-4232-B9F7-36BE57F2CDB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99D1-AB70-4ED7-B4E7-2D90C0734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512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A10C-2B36-4232-B9F7-36BE57F2CDB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99D1-AB70-4ED7-B4E7-2D90C0734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304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A10C-2B36-4232-B9F7-36BE57F2CDB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99D1-AB70-4ED7-B4E7-2D90C0734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921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A10C-2B36-4232-B9F7-36BE57F2CDB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99D1-AB70-4ED7-B4E7-2D90C0734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467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A10C-2B36-4232-B9F7-36BE57F2CDB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99D1-AB70-4ED7-B4E7-2D90C0734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700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A10C-2B36-4232-B9F7-36BE57F2CDB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99D1-AB70-4ED7-B4E7-2D90C0734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526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A10C-2B36-4232-B9F7-36BE57F2CDB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99D1-AB70-4ED7-B4E7-2D90C0734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354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9A10C-2B36-4232-B9F7-36BE57F2CDB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A99D1-AB70-4ED7-B4E7-2D90C0734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953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71" y="230909"/>
            <a:ext cx="11905673" cy="639618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597891" y="824499"/>
            <a:ext cx="8321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/>
              <a:t>Муниципальное бюджетное общеобразовательное учреждение Пристанционная основная  общеобразовательная школа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19200" y="2140746"/>
            <a:ext cx="1009534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/>
              <a:t>Презентация социально-значимого проекта «Обустройство  школьного двора и территории прилегающей к школе»</a:t>
            </a:r>
          </a:p>
          <a:p>
            <a:pPr algn="ctr"/>
            <a:r>
              <a:rPr lang="ru-RU" sz="4000" b="1" i="1" dirty="0" smtClean="0"/>
              <a:t>в рамках конкурса «Школьный бюджет»</a:t>
            </a:r>
          </a:p>
          <a:p>
            <a:pPr algn="ctr"/>
            <a:endParaRPr lang="ru-RU" sz="4000" b="1" i="1" dirty="0" smtClean="0"/>
          </a:p>
          <a:p>
            <a:pPr algn="ctr"/>
            <a:r>
              <a:rPr lang="ru-RU" sz="2000" b="1" i="1" dirty="0" err="1" smtClean="0"/>
              <a:t>п.Пристанционный</a:t>
            </a:r>
            <a:r>
              <a:rPr lang="ru-RU" sz="2000" b="1" i="1" dirty="0" smtClean="0"/>
              <a:t>, 2023г</a:t>
            </a:r>
            <a:r>
              <a:rPr lang="ru-RU" sz="2000" b="1" i="1" dirty="0" smtClean="0"/>
              <a:t>.</a:t>
            </a:r>
          </a:p>
          <a:p>
            <a:pPr algn="ctr"/>
            <a:r>
              <a:rPr lang="ru-RU" sz="2000" b="1" i="1" dirty="0" smtClean="0"/>
              <a:t>Авторы ученицы 9 </a:t>
            </a:r>
            <a:r>
              <a:rPr lang="ru-RU" sz="2000" b="1" i="1" dirty="0" err="1" smtClean="0"/>
              <a:t>кл.Маслов</a:t>
            </a:r>
            <a:r>
              <a:rPr lang="ru-RU" sz="2000" b="1" i="1" smtClean="0"/>
              <a:t> Д</a:t>
            </a:r>
            <a:r>
              <a:rPr lang="ru-RU" sz="2000" b="1" i="1" dirty="0" smtClean="0"/>
              <a:t>.,Лобанова А.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2325021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38" y="384916"/>
            <a:ext cx="12053454" cy="6604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229826" y="768989"/>
            <a:ext cx="22580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/>
              <a:t>Бюджет проекта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5152475"/>
              </p:ext>
            </p:extLst>
          </p:nvPr>
        </p:nvGraphicFramePr>
        <p:xfrm>
          <a:off x="757383" y="1133061"/>
          <a:ext cx="10584871" cy="561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132">
                  <a:extLst>
                    <a:ext uri="{9D8B030D-6E8A-4147-A177-3AD203B41FA5}">
                      <a16:colId xmlns:a16="http://schemas.microsoft.com/office/drawing/2014/main" val="1397196511"/>
                    </a:ext>
                  </a:extLst>
                </a:gridCol>
                <a:gridCol w="5309094">
                  <a:extLst>
                    <a:ext uri="{9D8B030D-6E8A-4147-A177-3AD203B41FA5}">
                      <a16:colId xmlns:a16="http://schemas.microsoft.com/office/drawing/2014/main" val="1018881393"/>
                    </a:ext>
                  </a:extLst>
                </a:gridCol>
                <a:gridCol w="1302026">
                  <a:extLst>
                    <a:ext uri="{9D8B030D-6E8A-4147-A177-3AD203B41FA5}">
                      <a16:colId xmlns:a16="http://schemas.microsoft.com/office/drawing/2014/main" val="59686784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4072660002"/>
                    </a:ext>
                  </a:extLst>
                </a:gridCol>
                <a:gridCol w="1063487">
                  <a:extLst>
                    <a:ext uri="{9D8B030D-6E8A-4147-A177-3AD203B41FA5}">
                      <a16:colId xmlns:a16="http://schemas.microsoft.com/office/drawing/2014/main" val="3636777694"/>
                    </a:ext>
                  </a:extLst>
                </a:gridCol>
                <a:gridCol w="1075132">
                  <a:extLst>
                    <a:ext uri="{9D8B030D-6E8A-4147-A177-3AD203B41FA5}">
                      <a16:colId xmlns:a16="http://schemas.microsoft.com/office/drawing/2014/main" val="1074114639"/>
                    </a:ext>
                  </a:extLst>
                </a:gridCol>
              </a:tblGrid>
              <a:tr h="407299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 Наименование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Бюджет </a:t>
                      </a:r>
                    </a:p>
                    <a:p>
                      <a:r>
                        <a:rPr lang="ru-RU" dirty="0" smtClean="0"/>
                        <a:t>проекта, </a:t>
                      </a:r>
                    </a:p>
                    <a:p>
                      <a:r>
                        <a:rPr lang="ru-RU" dirty="0" smtClean="0"/>
                        <a:t>тыс. </a:t>
                      </a:r>
                      <a:r>
                        <a:rPr lang="ru-RU" dirty="0" err="1" smtClean="0"/>
                        <a:t>руб</a:t>
                      </a:r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Калькуляция по объектам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6962952"/>
                  </a:ext>
                </a:extLst>
              </a:tr>
              <a:tr h="43752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площадь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газоны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дорожка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388199"/>
                  </a:ext>
                </a:extLst>
              </a:tr>
              <a:tr h="397471"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solidFill>
                            <a:srgbClr val="2424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пакета сметно-проектной документации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861431"/>
                  </a:ext>
                </a:extLst>
              </a:tr>
              <a:tr h="1373473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2250"/>
                        </a:lnSpc>
                        <a:spcBef>
                          <a:spcPts val="750"/>
                        </a:spcBef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solidFill>
                            <a:srgbClr val="2424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Земляные работы</a:t>
                      </a:r>
                    </a:p>
                    <a:p>
                      <a:pPr marL="342900" lvl="0" indent="-342900">
                        <a:lnSpc>
                          <a:spcPts val="2250"/>
                        </a:lnSpc>
                        <a:spcBef>
                          <a:spcPts val="750"/>
                        </a:spcBef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solidFill>
                            <a:srgbClr val="242424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Демонтаж</a:t>
                      </a:r>
                    </a:p>
                    <a:p>
                      <a:pPr marL="342900" lvl="0" indent="-342900">
                        <a:lnSpc>
                          <a:spcPts val="2250"/>
                        </a:lnSpc>
                        <a:spcBef>
                          <a:spcPts val="750"/>
                        </a:spcBef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solidFill>
                            <a:srgbClr val="242424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Вывоз грунта ( мусора)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18,3</a:t>
                      </a:r>
                    </a:p>
                    <a:p>
                      <a:r>
                        <a:rPr lang="ru-RU" dirty="0" smtClean="0"/>
                        <a:t>24,2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1,1</a:t>
                      </a:r>
                    </a:p>
                    <a:p>
                      <a:r>
                        <a:rPr lang="ru-RU" dirty="0" smtClean="0"/>
                        <a:t>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182064"/>
                  </a:ext>
                </a:extLst>
              </a:tr>
              <a:tr h="1398877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2250"/>
                        </a:lnSpc>
                        <a:spcBef>
                          <a:spcPts val="750"/>
                        </a:spcBef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solidFill>
                            <a:srgbClr val="2424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Обустройство основания</a:t>
                      </a:r>
                    </a:p>
                    <a:p>
                      <a:pPr marL="342900" lvl="0" indent="-342900">
                        <a:lnSpc>
                          <a:spcPts val="2250"/>
                        </a:lnSpc>
                        <a:spcBef>
                          <a:spcPts val="750"/>
                        </a:spcBef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solidFill>
                            <a:srgbClr val="242424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Устройство песчаной подушки</a:t>
                      </a:r>
                    </a:p>
                    <a:p>
                      <a:pPr marL="342900" lvl="0" indent="-342900">
                        <a:lnSpc>
                          <a:spcPts val="2250"/>
                        </a:lnSpc>
                        <a:spcBef>
                          <a:spcPts val="750"/>
                        </a:spcBef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solidFill>
                            <a:srgbClr val="242424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Отсыпка гравием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43,9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84,1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2,7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5,2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6323863"/>
                  </a:ext>
                </a:extLst>
              </a:tr>
              <a:tr h="1242693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5.</a:t>
                      </a:r>
                    </a:p>
                    <a:p>
                      <a:r>
                        <a:rPr lang="ru-RU" dirty="0" smtClean="0"/>
                        <a:t>6.</a:t>
                      </a:r>
                    </a:p>
                    <a:p>
                      <a:r>
                        <a:rPr lang="ru-RU" dirty="0" smtClean="0"/>
                        <a:t>7.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2250"/>
                        </a:lnSpc>
                        <a:spcBef>
                          <a:spcPts val="750"/>
                        </a:spcBef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solidFill>
                            <a:srgbClr val="2424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Укладка асфальта</a:t>
                      </a:r>
                      <a:endParaRPr lang="ru-RU" sz="16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2250"/>
                        </a:lnSpc>
                        <a:spcBef>
                          <a:spcPts val="750"/>
                        </a:spcBef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dirty="0" smtClean="0"/>
                        <a:t>Бордюры тротуарные</a:t>
                      </a:r>
                    </a:p>
                    <a:p>
                      <a:r>
                        <a:rPr lang="ru-RU" sz="1600" dirty="0" smtClean="0"/>
                        <a:t>Покупка цемента</a:t>
                      </a:r>
                    </a:p>
                    <a:p>
                      <a:r>
                        <a:rPr lang="ru-RU" sz="1600" dirty="0" smtClean="0"/>
                        <a:t>Оплата работ по монтажу тротуарного бордюра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7,5</a:t>
                      </a:r>
                    </a:p>
                    <a:p>
                      <a:r>
                        <a:rPr lang="ru-RU" dirty="0" smtClean="0"/>
                        <a:t>5,5</a:t>
                      </a:r>
                    </a:p>
                    <a:p>
                      <a:r>
                        <a:rPr lang="ru-RU" dirty="0" smtClean="0"/>
                        <a:t>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12,4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82831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3385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940"/>
            <a:ext cx="12192000" cy="67887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13382" y="531743"/>
            <a:ext cx="6042992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Заключение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4935" y="1615258"/>
            <a:ext cx="10764078" cy="35582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Театр </a:t>
            </a:r>
            <a: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начинается с гардероба, а школа со школьного двора, потому что двор – это лицо школы”. Мы сделаем всё , чтобы вид нашей школы имел эстетический вид, а ведь именно это прививает у детей вкус, восприятие красоты. </a:t>
            </a:r>
            <a:endParaRPr lang="ru-RU" sz="2800" b="1" dirty="0"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sz="28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08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55" y="217055"/>
            <a:ext cx="11924145" cy="664094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Овал 2"/>
          <p:cNvSpPr/>
          <p:nvPr/>
        </p:nvSpPr>
        <p:spPr>
          <a:xfrm>
            <a:off x="3472873" y="1071417"/>
            <a:ext cx="6003636" cy="10898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chemeClr val="tx1"/>
                </a:solidFill>
              </a:rPr>
              <a:t>Актуальность проекта</a:t>
            </a:r>
            <a:endParaRPr lang="ru-RU" sz="3200" b="1" i="1" dirty="0">
              <a:solidFill>
                <a:schemeClr val="tx1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858981" y="1958109"/>
            <a:ext cx="3472873" cy="2854036"/>
          </a:xfrm>
          <a:prstGeom prst="wave">
            <a:avLst>
              <a:gd name="adj1" fmla="val 12500"/>
              <a:gd name="adj2" fmla="val -7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Школьный двор – часть образовательной среды, в которой протекает процесс социализации, воспитания и развития личности ребенка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5" name="Волна 4"/>
          <p:cNvSpPr/>
          <p:nvPr/>
        </p:nvSpPr>
        <p:spPr>
          <a:xfrm>
            <a:off x="4636656" y="2382982"/>
            <a:ext cx="3352800" cy="2761673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Пришкольная территория должна быть функциональна и комфортна, так как является составляющей частью процесса обучения. 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8294258" y="2382982"/>
            <a:ext cx="3352796" cy="268778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Эта </a:t>
            </a:r>
            <a:r>
              <a:rPr lang="ru-RU" b="1" i="1" dirty="0" err="1" smtClean="0">
                <a:solidFill>
                  <a:schemeClr val="tx1"/>
                </a:solidFill>
              </a:rPr>
              <a:t>территория,как</a:t>
            </a:r>
            <a:r>
              <a:rPr lang="ru-RU" b="1" i="1" dirty="0" smtClean="0">
                <a:solidFill>
                  <a:schemeClr val="tx1"/>
                </a:solidFill>
              </a:rPr>
              <a:t> лицо школы, она должна быть и местом проведения свободного времени.</a:t>
            </a:r>
            <a:endParaRPr lang="ru-RU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100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73" y="120073"/>
            <a:ext cx="11951854" cy="665941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847273" y="787507"/>
            <a:ext cx="849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Введение в предметную область(описание ситуации «как есть»)</a:t>
            </a:r>
            <a:endParaRPr lang="ru-RU" sz="2000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14" y="1321905"/>
            <a:ext cx="5347252" cy="17245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4795" y="1321905"/>
            <a:ext cx="3796362" cy="34687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8" y="3113890"/>
            <a:ext cx="6937512" cy="335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587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5" y="110836"/>
            <a:ext cx="11951855" cy="67471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059709" y="852162"/>
            <a:ext cx="78786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/>
              <a:t>Введение в предметную область(описание ситуации «как есть»)</a:t>
            </a:r>
            <a:endParaRPr lang="ru-RU" sz="2000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9018" y="1455611"/>
            <a:ext cx="5719217" cy="51042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774" y="1455610"/>
            <a:ext cx="5472244" cy="510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865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17" y="229747"/>
            <a:ext cx="11914911" cy="665018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318326" y="778271"/>
            <a:ext cx="85066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Введение в предметную </a:t>
            </a:r>
            <a:r>
              <a:rPr lang="ru-RU" sz="2000" b="1" i="1" dirty="0" smtClean="0"/>
              <a:t>область(описание </a:t>
            </a:r>
            <a:r>
              <a:rPr lang="ru-RU" sz="2000" b="1" i="1" dirty="0"/>
              <a:t>ситуации «как будет»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27" y="1371600"/>
            <a:ext cx="7181229" cy="47597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670" y="1371600"/>
            <a:ext cx="3776869" cy="475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661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09" y="129309"/>
            <a:ext cx="11961091" cy="648392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324025" y="535871"/>
            <a:ext cx="33371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/>
              <a:t>Цель и результат проекта</a:t>
            </a:r>
            <a:endParaRPr lang="ru-RU" sz="2000" b="1" i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506504"/>
              </p:ext>
            </p:extLst>
          </p:nvPr>
        </p:nvGraphicFramePr>
        <p:xfrm>
          <a:off x="840509" y="1025237"/>
          <a:ext cx="9513456" cy="5701880"/>
        </p:xfrm>
        <a:graphic>
          <a:graphicData uri="http://schemas.openxmlformats.org/drawingml/2006/table">
            <a:tbl>
              <a:tblPr firstRow="1" firstCol="1" bandRow="1"/>
              <a:tblGrid>
                <a:gridCol w="2879797">
                  <a:extLst>
                    <a:ext uri="{9D8B030D-6E8A-4147-A177-3AD203B41FA5}">
                      <a16:colId xmlns:a16="http://schemas.microsoft.com/office/drawing/2014/main" val="907978493"/>
                    </a:ext>
                  </a:extLst>
                </a:gridCol>
                <a:gridCol w="6633659">
                  <a:extLst>
                    <a:ext uri="{9D8B030D-6E8A-4147-A177-3AD203B41FA5}">
                      <a16:colId xmlns:a16="http://schemas.microsoft.com/office/drawing/2014/main" val="17377344"/>
                    </a:ext>
                  </a:extLst>
                </a:gridCol>
              </a:tblGrid>
              <a:tr h="7254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 проекта: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Обустройство  школьного двора и территории прилегающей к школе</a:t>
                      </a:r>
                      <a:endParaRPr lang="ru-RU" sz="18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017930"/>
                  </a:ext>
                </a:extLst>
              </a:tr>
              <a:tr h="416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Способ достижения цели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Улучшение  состояния пришкольной площадки, бордюров</a:t>
                      </a:r>
                      <a:r>
                        <a:rPr lang="ru-RU" sz="1800" b="1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для газонов и прокладка асфальтной дорожки  до уличного туалета</a:t>
                      </a:r>
                      <a:endParaRPr lang="ru-RU" sz="1800" b="1" i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4539171"/>
                  </a:ext>
                </a:extLst>
              </a:tr>
              <a:tr h="8319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 проекта:</a:t>
                      </a:r>
                      <a:endParaRPr lang="ru-RU" sz="18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Укладка</a:t>
                      </a:r>
                      <a:r>
                        <a:rPr lang="ru-RU" sz="1800" b="1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асфальта на пришкольную площадь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Укладка  дорожек к уличному туалету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Обустройство газонов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816101"/>
                  </a:ext>
                </a:extLst>
              </a:tr>
              <a:tr h="1941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Требования к результату: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изучить условия для осуществления проекта;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подготовить проект обустройства  школьного двора и территории прилегающей к школе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изучить состояние школьного двора;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•подготовить расчеты необходимых </a:t>
                      </a:r>
                      <a:r>
                        <a:rPr lang="ru-RU" sz="1800" b="1" i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материалов,услуг,работ</a:t>
                      </a:r>
                      <a:endParaRPr lang="ru-RU" sz="1800" b="1" i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организовать  защиту своего проекта</a:t>
                      </a:r>
                      <a:endParaRPr lang="ru-RU" sz="18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8756660"/>
                  </a:ext>
                </a:extLst>
              </a:tr>
              <a:tr h="11092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Пользователи результата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проекта: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Учащиеся, сотрудники МБОУ Пристанционная ООШ</a:t>
                      </a:r>
                      <a:endParaRPr lang="ru-RU" sz="18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52672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3305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2" y="0"/>
            <a:ext cx="11942618" cy="6604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764145" y="963044"/>
            <a:ext cx="94395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Введение в предметную область(описание ситуации «как будет»)</a:t>
            </a:r>
          </a:p>
          <a:p>
            <a:endParaRPr lang="ru-RU" sz="2000" b="1" i="1" dirty="0" smtClean="0"/>
          </a:p>
        </p:txBody>
      </p:sp>
      <p:sp>
        <p:nvSpPr>
          <p:cNvPr id="5" name="Овал 4"/>
          <p:cNvSpPr/>
          <p:nvPr/>
        </p:nvSpPr>
        <p:spPr>
          <a:xfrm>
            <a:off x="3509817" y="1610041"/>
            <a:ext cx="4479637" cy="7305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</a:rPr>
              <a:t>Схема взаимодействия всех участников проекта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5306567" y="2353921"/>
            <a:ext cx="484632" cy="56010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13864" y="2885612"/>
            <a:ext cx="3870037" cy="76069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Рабочая группа(Школьный совет, школьные кураторы)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5306566" y="3704351"/>
            <a:ext cx="484632" cy="655213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01427" y="4359564"/>
            <a:ext cx="4294909" cy="97209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</a:rPr>
              <a:t>Аудитория проекта</a:t>
            </a:r>
            <a:endParaRPr lang="ru-RU" sz="2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203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08" y="124692"/>
            <a:ext cx="11961092" cy="664094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108364" y="2828836"/>
            <a:ext cx="30941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32902" y="685861"/>
            <a:ext cx="3534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Основные блоки работ проекта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83871"/>
              </p:ext>
            </p:extLst>
          </p:nvPr>
        </p:nvGraphicFramePr>
        <p:xfrm>
          <a:off x="831273" y="1235502"/>
          <a:ext cx="10270834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527">
                  <a:extLst>
                    <a:ext uri="{9D8B030D-6E8A-4147-A177-3AD203B41FA5}">
                      <a16:colId xmlns:a16="http://schemas.microsoft.com/office/drawing/2014/main" val="2338488414"/>
                    </a:ext>
                  </a:extLst>
                </a:gridCol>
                <a:gridCol w="4724405">
                  <a:extLst>
                    <a:ext uri="{9D8B030D-6E8A-4147-A177-3AD203B41FA5}">
                      <a16:colId xmlns:a16="http://schemas.microsoft.com/office/drawing/2014/main" val="469518431"/>
                    </a:ext>
                  </a:extLst>
                </a:gridCol>
                <a:gridCol w="776863">
                  <a:extLst>
                    <a:ext uri="{9D8B030D-6E8A-4147-A177-3AD203B41FA5}">
                      <a16:colId xmlns:a16="http://schemas.microsoft.com/office/drawing/2014/main" val="1349175268"/>
                    </a:ext>
                  </a:extLst>
                </a:gridCol>
                <a:gridCol w="1282725">
                  <a:extLst>
                    <a:ext uri="{9D8B030D-6E8A-4147-A177-3AD203B41FA5}">
                      <a16:colId xmlns:a16="http://schemas.microsoft.com/office/drawing/2014/main" val="468073804"/>
                    </a:ext>
                  </a:extLst>
                </a:gridCol>
                <a:gridCol w="1359508">
                  <a:extLst>
                    <a:ext uri="{9D8B030D-6E8A-4147-A177-3AD203B41FA5}">
                      <a16:colId xmlns:a16="http://schemas.microsoft.com/office/drawing/2014/main" val="3393782068"/>
                    </a:ext>
                  </a:extLst>
                </a:gridCol>
                <a:gridCol w="570602">
                  <a:extLst>
                    <a:ext uri="{9D8B030D-6E8A-4147-A177-3AD203B41FA5}">
                      <a16:colId xmlns:a16="http://schemas.microsoft.com/office/drawing/2014/main" val="3107184834"/>
                    </a:ext>
                  </a:extLst>
                </a:gridCol>
                <a:gridCol w="570602">
                  <a:extLst>
                    <a:ext uri="{9D8B030D-6E8A-4147-A177-3AD203B41FA5}">
                      <a16:colId xmlns:a16="http://schemas.microsoft.com/office/drawing/2014/main" val="2022400515"/>
                    </a:ext>
                  </a:extLst>
                </a:gridCol>
                <a:gridCol w="570602">
                  <a:extLst>
                    <a:ext uri="{9D8B030D-6E8A-4147-A177-3AD203B41FA5}">
                      <a16:colId xmlns:a16="http://schemas.microsoft.com/office/drawing/2014/main" val="2071728662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№ 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Наименование 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Длительность, дней</a:t>
                      </a:r>
                    </a:p>
                    <a:p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Начало 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Окончание</a:t>
                      </a:r>
                    </a:p>
                    <a:p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2023г.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343151"/>
                  </a:ext>
                </a:extLst>
              </a:tr>
              <a:tr h="44683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03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04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05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270403"/>
                  </a:ext>
                </a:extLst>
              </a:tr>
              <a:tr h="29788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1.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1этап –проведение подготовительной работы Школьного совета, начало информационной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 кампании </a:t>
                      </a:r>
                    </a:p>
                    <a:p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2 этап-формирование проектных идей от 9  класса</a:t>
                      </a:r>
                    </a:p>
                    <a:p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3 этап-голосование по проектным идеям внутри школы, формирование рейтинга </a:t>
                      </a:r>
                      <a:r>
                        <a:rPr lang="ru-RU" sz="1400" b="1" baseline="0" dirty="0" err="1" smtClean="0">
                          <a:solidFill>
                            <a:schemeClr val="tx1"/>
                          </a:solidFill>
                        </a:rPr>
                        <a:t>внутришкольных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проектных идей</a:t>
                      </a:r>
                    </a:p>
                    <a:p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4 этап-формирование инициативного предложения от школы и подача заявки в Конкурсную комиссию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29.03.2023</a:t>
                      </a: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01.04.2023</a:t>
                      </a: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01.05.2023</a:t>
                      </a: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05.05.2023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31.03.2023</a:t>
                      </a: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30.04.2023</a:t>
                      </a: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04.05.2023</a:t>
                      </a: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15.05.2023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v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v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v</a:t>
                      </a:r>
                    </a:p>
                    <a:p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518543"/>
                  </a:ext>
                </a:extLst>
              </a:tr>
              <a:tr h="29788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8609473"/>
                  </a:ext>
                </a:extLst>
              </a:tr>
              <a:tr h="29788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6626711"/>
                  </a:ext>
                </a:extLst>
              </a:tr>
              <a:tr h="297887"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166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16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82" y="367749"/>
            <a:ext cx="12360062" cy="6808102"/>
          </a:xfrm>
          <a:prstGeom prst="rect">
            <a:avLst/>
          </a:prstGeom>
          <a:solidFill>
            <a:srgbClr val="FF0000"/>
          </a:solidFill>
          <a:ln w="228600" cap="sq" cmpd="thickThin">
            <a:solidFill>
              <a:schemeClr val="tx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207491" y="658199"/>
            <a:ext cx="68626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/>
              <a:t>Конфигурация  объектов </a:t>
            </a:r>
            <a:r>
              <a:rPr lang="ru-RU" sz="1400" b="1" i="1" dirty="0" smtClean="0"/>
              <a:t>( итого площадь пришкольной площадки 366 м.</a:t>
            </a:r>
            <a:r>
              <a:rPr lang="ru-RU" sz="1400" b="1" i="1" dirty="0" err="1" smtClean="0"/>
              <a:t>кв</a:t>
            </a:r>
            <a:r>
              <a:rPr lang="ru-RU" sz="1400" b="1" i="1" dirty="0" smtClean="0"/>
              <a:t>.,площадь дорожки к уличному туалету </a:t>
            </a:r>
            <a:endParaRPr lang="ru-RU" sz="1400" b="1" i="1" dirty="0"/>
          </a:p>
        </p:txBody>
      </p:sp>
      <p:sp>
        <p:nvSpPr>
          <p:cNvPr id="4" name="Фигура, имеющая форму буквы L 3"/>
          <p:cNvSpPr/>
          <p:nvPr/>
        </p:nvSpPr>
        <p:spPr>
          <a:xfrm flipV="1">
            <a:off x="2315817" y="2166729"/>
            <a:ext cx="2474844" cy="1242596"/>
          </a:xfrm>
          <a:prstGeom prst="corner">
            <a:avLst>
              <a:gd name="adj1" fmla="val 50000"/>
              <a:gd name="adj2" fmla="val 13759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войная стрелка влево/вправо 4"/>
          <p:cNvSpPr/>
          <p:nvPr/>
        </p:nvSpPr>
        <p:spPr>
          <a:xfrm>
            <a:off x="2077278" y="1574807"/>
            <a:ext cx="5287618" cy="50778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31 м.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Фигура, имеющая форму буквы L 5"/>
          <p:cNvSpPr/>
          <p:nvPr/>
        </p:nvSpPr>
        <p:spPr>
          <a:xfrm flipV="1">
            <a:off x="2054467" y="2175122"/>
            <a:ext cx="5277678" cy="2206486"/>
          </a:xfrm>
          <a:prstGeom prst="corner">
            <a:avLst>
              <a:gd name="adj1" fmla="val 50000"/>
              <a:gd name="adj2" fmla="val 1841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Двойная стрелка вверх/вниз 7"/>
          <p:cNvSpPr/>
          <p:nvPr/>
        </p:nvSpPr>
        <p:spPr>
          <a:xfrm>
            <a:off x="7593495" y="2295939"/>
            <a:ext cx="484632" cy="120263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4 м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Двойная стрелка влево/вправо 8"/>
          <p:cNvSpPr/>
          <p:nvPr/>
        </p:nvSpPr>
        <p:spPr>
          <a:xfrm>
            <a:off x="2054467" y="4381608"/>
            <a:ext cx="4117733" cy="63765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22 м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10157791" y="1649896"/>
            <a:ext cx="914400" cy="293204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Газон2 шт.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2" name="Двойная стрелка вверх/вниз 11"/>
          <p:cNvSpPr/>
          <p:nvPr/>
        </p:nvSpPr>
        <p:spPr>
          <a:xfrm>
            <a:off x="11311007" y="1574807"/>
            <a:ext cx="484632" cy="300713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11 м.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Двойная стрелка влево/вправо 12"/>
          <p:cNvSpPr/>
          <p:nvPr/>
        </p:nvSpPr>
        <p:spPr>
          <a:xfrm>
            <a:off x="10086566" y="4695043"/>
            <a:ext cx="1056849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1м</a:t>
            </a:r>
            <a:r>
              <a:rPr lang="ru-RU" sz="3200" b="1" dirty="0" smtClean="0">
                <a:solidFill>
                  <a:schemeClr val="tx1"/>
                </a:solidFill>
              </a:rPr>
              <a:t>.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52939" y="5128793"/>
            <a:ext cx="6351104" cy="974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Дорожка к  уличному туалету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6" name="Двойная стрелка вверх/вниз 15"/>
          <p:cNvSpPr/>
          <p:nvPr/>
        </p:nvSpPr>
        <p:spPr>
          <a:xfrm>
            <a:off x="7822095" y="5019261"/>
            <a:ext cx="568001" cy="1083567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1,5 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Двойная стрелка влево/вправо 16"/>
          <p:cNvSpPr/>
          <p:nvPr/>
        </p:nvSpPr>
        <p:spPr>
          <a:xfrm>
            <a:off x="1053548" y="6306033"/>
            <a:ext cx="6450495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15м.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7550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432</Words>
  <Application>Microsoft Office PowerPoint</Application>
  <PresentationFormat>Широкоэкранный</PresentationFormat>
  <Paragraphs>151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42</cp:revision>
  <dcterms:created xsi:type="dcterms:W3CDTF">2023-03-30T06:56:23Z</dcterms:created>
  <dcterms:modified xsi:type="dcterms:W3CDTF">2023-05-12T03:45:53Z</dcterms:modified>
</cp:coreProperties>
</file>