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7" r:id="rId1"/>
  </p:sldMasterIdLst>
  <p:sldIdLst>
    <p:sldId id="290" r:id="rId2"/>
    <p:sldId id="258" r:id="rId3"/>
    <p:sldId id="277" r:id="rId4"/>
    <p:sldId id="276" r:id="rId5"/>
    <p:sldId id="264" r:id="rId6"/>
    <p:sldId id="262" r:id="rId7"/>
    <p:sldId id="275" r:id="rId8"/>
    <p:sldId id="268" r:id="rId9"/>
    <p:sldId id="27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58BBE02-F02B-4484-8E87-8196764F09F4}">
          <p14:sldIdLst>
            <p14:sldId id="290"/>
            <p14:sldId id="258"/>
            <p14:sldId id="277"/>
            <p14:sldId id="276"/>
            <p14:sldId id="264"/>
            <p14:sldId id="262"/>
            <p14:sldId id="275"/>
            <p14:sldId id="268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DF49E0-83D8-48C1-A8FF-588B1F5553D7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>
              <a:defRPr/>
            </a:pPr>
            <a:fld id="{B86377DC-EA42-4358-90F5-21EBDD934B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1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329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8466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55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0337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998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30779A-2621-46F4-B925-7DC14AB0AF99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B0374A-BC42-4ABE-A768-6DC8AF0BB0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087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67871CD-FAE0-4D37-99ED-E42654772D93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523947-4C2D-4310-B35E-45773258669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062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D73B72F-BADF-4C0E-B09B-DDA9DE8B5A4F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71A852-65D2-4924-A2BF-CFC5F3A894B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959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A26A92-F927-43CF-83A9-B001F9231497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>
              <a:defRPr/>
            </a:pPr>
            <a:fld id="{0C72FCF5-638C-48D6-9EAB-3E1C0AD3D83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533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4818F5-0ED7-4E8A-A235-BF8ED49D58D3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43B831F1-F3BD-4E39-BCF7-E1B37E7AC34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880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BC7CE4F-E18F-4A02-97F5-73533170B23C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>
              <a:defRPr/>
            </a:pPr>
            <a:fld id="{458D55D7-926C-439B-810E-70FD8C02C3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67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FFC178-D4FD-41CE-B4A1-0E58F977FC80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94DFE4-DA2F-436D-8D35-6BC44A3E1D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320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CBEA234-ACE9-4822-9832-0BEBBFF4EC28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72698-4716-4C83-BC18-CDB51C2908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99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763188-0A9E-4A94-A774-972997B89D60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B672EA-A365-493C-82C7-03653621CFF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875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36E36C-306C-470D-8321-115536DE091F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>
              <a:defRPr/>
            </a:pPr>
            <a:fld id="{31ECD85B-D754-4AFA-AC6B-B27ADCFF14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6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F82E2F-5644-4F48-B189-E506FF0F473D}" type="datetimeFigureOut">
              <a:rPr lang="ru-RU" smtClean="0"/>
              <a:pPr>
                <a:defRPr/>
              </a:pPr>
              <a:t>24.11.2021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F920B4D2-5652-467B-935F-5706ADAED5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37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  <p:sldLayoutId id="2147483995" r:id="rId8"/>
    <p:sldLayoutId id="2147483996" r:id="rId9"/>
    <p:sldLayoutId id="2147483997" r:id="rId10"/>
    <p:sldLayoutId id="2147483998" r:id="rId11"/>
    <p:sldLayoutId id="2147483999" r:id="rId12"/>
    <p:sldLayoutId id="2147484000" r:id="rId13"/>
    <p:sldLayoutId id="2147484001" r:id="rId14"/>
    <p:sldLayoutId id="2147484002" r:id="rId15"/>
    <p:sldLayoutId id="21474840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4049" y="1026942"/>
            <a:ext cx="9000563" cy="375043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</a:t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естественно-научной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грамотности учащихся </a:t>
            </a:r>
            <a:b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981157"/>
            <a:ext cx="8915399" cy="1922505"/>
          </a:xfrm>
        </p:spPr>
        <p:txBody>
          <a:bodyPr>
            <a:normAutofit fontScale="92500" lnSpcReduction="10000"/>
          </a:bodyPr>
          <a:lstStyle/>
          <a:p>
            <a:pPr algn="ct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</a:t>
            </a:r>
            <a:r>
              <a:rPr lang="ru-RU" sz="2000" i="1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МАОУ Зареченская СОШ № 2</a:t>
            </a:r>
          </a:p>
          <a:p>
            <a:pPr algn="ctr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</a:p>
          <a:p>
            <a:pPr algn="r"/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1264138" y="1464334"/>
            <a:ext cx="10587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такое естественнонаучная грамотность?</a:t>
            </a:r>
          </a:p>
        </p:txBody>
      </p:sp>
      <p:sp>
        <p:nvSpPr>
          <p:cNvPr id="5124" name="Прямоугольник 1"/>
          <p:cNvSpPr>
            <a:spLocks noChangeArrowheads="1"/>
          </p:cNvSpPr>
          <p:nvPr/>
        </p:nvSpPr>
        <p:spPr bwMode="auto">
          <a:xfrm>
            <a:off x="1003300" y="2627313"/>
            <a:ext cx="10587038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>
                <a:solidFill>
                  <a:srgbClr val="80008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Естественнонаучная грамотность – это способность человека не только освоить естественнонаучные знания, но и уметь их применять в жизни. Она определяется как набор определенных компетентностей. </a:t>
            </a:r>
            <a:r>
              <a:rPr lang="ru-RU" sz="24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Компетентность</a:t>
            </a:r>
            <a:r>
              <a:rPr lang="ru-RU" sz="2400" b="1" dirty="0">
                <a:solidFill>
                  <a:srgbClr val="80008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проще всего определить, как способность учащихся применять полученные в школе умения и знания в жизненных ситуациях. </a:t>
            </a:r>
            <a:endParaRPr lang="ru-RU" sz="2400" b="1" dirty="0">
              <a:solidFill>
                <a:srgbClr val="800080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7281" y="239151"/>
            <a:ext cx="10407332" cy="111134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Соответствие умений, или компетентностей, с требованиями ФГОС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1354" y="1434906"/>
          <a:ext cx="11910646" cy="5305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001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05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9008">
                <a:tc>
                  <a:txBody>
                    <a:bodyPr/>
                    <a:lstStyle/>
                    <a:p>
                      <a:r>
                        <a:rPr lang="ru-RU" sz="1800" b="1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Компетентности, определяющие естественнонаучную грамотность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i="0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Требования ФГОС ООО к результатам образования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0213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понимание основных особенностей естественнонаучного исследования (или естественнонаучного метода познания)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приобретение опыта применения научных методов познания (предметный результат – физика); приобретение опыта использования различных методов изучения веществ (предметный результат – химия); приобретение опыта использования методов биологической науки (предметный результат – биология)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0977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объяснять или описывать естественнонаучные явления на основе имеющихся научных знаний, а также умение прогнозировать изменения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создавать, применять и преобразовывать знаки и символы, модели и схемы для решения учебных и познавательных задач (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метапредметный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результат образования)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6034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использовать научные доказательства и имеющиеся данные для получения выводов, их анализа и оценки достоверности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умение определять понятия, создавать обобщения, устанавливать аналогии, классифицировать, самостоятельно выбирать основания и критерии для классификации, устанавливать причинно- следственные связи, строить логическое рассуждение, умозаключение (индуктивное, дедуктивное и по аналогии) и делать выводы (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метапредметный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результат)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Инструментарий PISA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2133600"/>
            <a:ext cx="9858692" cy="3777622"/>
          </a:xfrm>
        </p:spPr>
        <p:txBody>
          <a:bodyPr>
            <a:noAutofit/>
          </a:bodyPr>
          <a:lstStyle/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близкие к реальным проблемные ситуации, связанные с разнообразными аспектами окружающей жизни и требующие для своего решения не только знания основных учебных предметов, но и сформированности общеучебных и интеллектуальных умений.</a:t>
            </a:r>
          </a:p>
          <a:p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От учащихся требуется продемонстрировать компетенции в определенном контексте.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7" name="Группа 29"/>
          <p:cNvGrpSpPr>
            <a:grpSpLocks/>
          </p:cNvGrpSpPr>
          <p:nvPr/>
        </p:nvGrpSpPr>
        <p:grpSpPr bwMode="auto">
          <a:xfrm>
            <a:off x="759655" y="745588"/>
            <a:ext cx="11114844" cy="4788437"/>
            <a:chOff x="837303" y="1992374"/>
            <a:chExt cx="11077021" cy="3568464"/>
          </a:xfrm>
        </p:grpSpPr>
        <p:grpSp>
          <p:nvGrpSpPr>
            <p:cNvPr id="6148" name="Группа 8"/>
            <p:cNvGrpSpPr>
              <a:grpSpLocks/>
            </p:cNvGrpSpPr>
            <p:nvPr/>
          </p:nvGrpSpPr>
          <p:grpSpPr bwMode="auto">
            <a:xfrm>
              <a:off x="837303" y="3770513"/>
              <a:ext cx="2602800" cy="1748122"/>
              <a:chOff x="2922091" y="1677634"/>
              <a:chExt cx="2507446" cy="1748122"/>
            </a:xfrm>
          </p:grpSpPr>
          <p:sp>
            <p:nvSpPr>
              <p:cNvPr id="6162" name="TextBox 9"/>
              <p:cNvSpPr txBox="1">
                <a:spLocks noChangeArrowheads="1"/>
              </p:cNvSpPr>
              <p:nvPr/>
            </p:nvSpPr>
            <p:spPr bwMode="auto">
              <a:xfrm>
                <a:off x="3017012" y="1856096"/>
                <a:ext cx="2409057" cy="1569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Научное </a:t>
                </a:r>
              </a:p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объяснение </a:t>
                </a:r>
              </a:p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явлений</a:t>
                </a:r>
              </a:p>
            </p:txBody>
          </p:sp>
          <p:sp>
            <p:nvSpPr>
              <p:cNvPr id="11" name="Прямоугольник 10"/>
              <p:cNvSpPr/>
              <p:nvPr/>
            </p:nvSpPr>
            <p:spPr>
              <a:xfrm>
                <a:off x="2922091" y="1677377"/>
                <a:ext cx="2507995" cy="1747722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6149" name="Группа 11"/>
            <p:cNvGrpSpPr>
              <a:grpSpLocks/>
            </p:cNvGrpSpPr>
            <p:nvPr/>
          </p:nvGrpSpPr>
          <p:grpSpPr bwMode="auto">
            <a:xfrm>
              <a:off x="3863456" y="3812717"/>
              <a:ext cx="3728737" cy="1748121"/>
              <a:chOff x="2790610" y="1719838"/>
              <a:chExt cx="3173603" cy="1748121"/>
            </a:xfrm>
          </p:grpSpPr>
          <p:sp>
            <p:nvSpPr>
              <p:cNvPr id="6160" name="TextBox 12"/>
              <p:cNvSpPr txBox="1">
                <a:spLocks noChangeArrowheads="1"/>
              </p:cNvSpPr>
              <p:nvPr/>
            </p:nvSpPr>
            <p:spPr bwMode="auto">
              <a:xfrm>
                <a:off x="2888794" y="1856096"/>
                <a:ext cx="2909445" cy="1569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Применение </a:t>
                </a:r>
              </a:p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методов </a:t>
                </a:r>
              </a:p>
              <a:p>
                <a:pPr algn="ctr" eaLnBrk="1" hangingPunct="1"/>
                <a:r>
                  <a:rPr lang="ru-RU" altLang="ru-RU" sz="32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ЕН исследования</a:t>
                </a:r>
              </a:p>
            </p:txBody>
          </p:sp>
          <p:sp>
            <p:nvSpPr>
              <p:cNvPr id="14" name="Прямоугольник 13"/>
              <p:cNvSpPr/>
              <p:nvPr/>
            </p:nvSpPr>
            <p:spPr>
              <a:xfrm>
                <a:off x="2790160" y="1720238"/>
                <a:ext cx="3173701" cy="1747721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6150" name="Группа 14"/>
            <p:cNvGrpSpPr>
              <a:grpSpLocks/>
            </p:cNvGrpSpPr>
            <p:nvPr/>
          </p:nvGrpSpPr>
          <p:grpSpPr bwMode="auto">
            <a:xfrm>
              <a:off x="8018013" y="3760542"/>
              <a:ext cx="3896311" cy="1748122"/>
              <a:chOff x="2790610" y="1677634"/>
              <a:chExt cx="3065378" cy="1748122"/>
            </a:xfrm>
          </p:grpSpPr>
          <p:sp>
            <p:nvSpPr>
              <p:cNvPr id="6158" name="TextBox 15"/>
              <p:cNvSpPr txBox="1">
                <a:spLocks noChangeArrowheads="1"/>
              </p:cNvSpPr>
              <p:nvPr/>
            </p:nvSpPr>
            <p:spPr bwMode="auto">
              <a:xfrm>
                <a:off x="2831058" y="1856096"/>
                <a:ext cx="3024930" cy="15696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24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Интерпретация данных и </a:t>
                </a:r>
              </a:p>
              <a:p>
                <a:pPr algn="ctr" eaLnBrk="1" hangingPunct="1"/>
                <a:r>
                  <a:rPr lang="ru-RU" altLang="ru-RU" sz="24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использование научных </a:t>
                </a:r>
              </a:p>
              <a:p>
                <a:pPr algn="ctr" eaLnBrk="1" hangingPunct="1"/>
                <a:r>
                  <a:rPr lang="ru-RU" altLang="ru-RU" sz="24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доказательств для </a:t>
                </a:r>
              </a:p>
              <a:p>
                <a:pPr algn="ctr" eaLnBrk="1" hangingPunct="1"/>
                <a:r>
                  <a:rPr lang="ru-RU" altLang="ru-RU" sz="2400" b="1" dirty="0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получения выводов</a:t>
                </a: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2791224" y="1677824"/>
                <a:ext cx="3064764" cy="1747722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6151" name="Группа 28"/>
            <p:cNvGrpSpPr>
              <a:grpSpLocks/>
            </p:cNvGrpSpPr>
            <p:nvPr/>
          </p:nvGrpSpPr>
          <p:grpSpPr bwMode="auto">
            <a:xfrm>
              <a:off x="2312017" y="1992374"/>
              <a:ext cx="8190833" cy="1777882"/>
              <a:chOff x="2312017" y="1992374"/>
              <a:chExt cx="8190833" cy="1777882"/>
            </a:xfrm>
          </p:grpSpPr>
          <p:grpSp>
            <p:nvGrpSpPr>
              <p:cNvPr id="6152" name="Группа 4"/>
              <p:cNvGrpSpPr>
                <a:grpSpLocks/>
              </p:cNvGrpSpPr>
              <p:nvPr/>
            </p:nvGrpSpPr>
            <p:grpSpPr bwMode="auto">
              <a:xfrm>
                <a:off x="2744001" y="1992374"/>
                <a:ext cx="7758849" cy="981231"/>
                <a:chOff x="2795444" y="1677635"/>
                <a:chExt cx="7758849" cy="981231"/>
              </a:xfrm>
            </p:grpSpPr>
            <p:sp>
              <p:nvSpPr>
                <p:cNvPr id="6156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2795444" y="1856096"/>
                  <a:ext cx="7758849" cy="80277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>
                  <a:spAutoFit/>
                </a:bodyPr>
                <a:lstStyle/>
                <a:p>
                  <a:pPr eaLnBrk="1" hangingPunct="1"/>
                  <a:r>
                    <a:rPr lang="ru-RU" altLang="ru-RU" sz="32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Компетентности ЕН </a:t>
                  </a:r>
                </a:p>
                <a:p>
                  <a:pPr eaLnBrk="1" hangingPunct="1"/>
                  <a:r>
                    <a:rPr lang="ru-RU" altLang="ru-RU" sz="32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                   грамотности</a:t>
                  </a:r>
                </a:p>
              </p:txBody>
            </p:sp>
            <p:sp>
              <p:nvSpPr>
                <p:cNvPr id="4" name="Прямоугольник 3"/>
                <p:cNvSpPr/>
                <p:nvPr/>
              </p:nvSpPr>
              <p:spPr>
                <a:xfrm>
                  <a:off x="2912707" y="1677635"/>
                  <a:ext cx="6846545" cy="941326"/>
                </a:xfrm>
                <a:prstGeom prst="rect">
                  <a:avLst/>
                </a:prstGeom>
                <a:noFill/>
                <a:ln w="38100">
                  <a:solidFill>
                    <a:srgbClr val="80008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cxnSp>
            <p:nvCxnSpPr>
              <p:cNvPr id="19" name="Прямая со стрелкой 18"/>
              <p:cNvCxnSpPr/>
              <p:nvPr/>
            </p:nvCxnSpPr>
            <p:spPr>
              <a:xfrm flipH="1">
                <a:off x="2312017" y="2933700"/>
                <a:ext cx="1809660" cy="836556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 стрелкой 21"/>
              <p:cNvCxnSpPr/>
              <p:nvPr/>
            </p:nvCxnSpPr>
            <p:spPr>
              <a:xfrm>
                <a:off x="8342627" y="2928937"/>
                <a:ext cx="1649331" cy="831795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Прямая со стрелкой 26"/>
              <p:cNvCxnSpPr/>
              <p:nvPr/>
            </p:nvCxnSpPr>
            <p:spPr>
              <a:xfrm>
                <a:off x="6232946" y="2928937"/>
                <a:ext cx="0" cy="831795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7" name="Группа 4"/>
          <p:cNvGrpSpPr>
            <a:grpSpLocks/>
          </p:cNvGrpSpPr>
          <p:nvPr/>
        </p:nvGrpSpPr>
        <p:grpSpPr bwMode="auto">
          <a:xfrm>
            <a:off x="1674056" y="759655"/>
            <a:ext cx="9367008" cy="3729795"/>
            <a:chOff x="1642524" y="1935213"/>
            <a:chExt cx="9248398" cy="2513993"/>
          </a:xfrm>
        </p:grpSpPr>
        <p:grpSp>
          <p:nvGrpSpPr>
            <p:cNvPr id="11277" name="Группа 5"/>
            <p:cNvGrpSpPr>
              <a:grpSpLocks/>
            </p:cNvGrpSpPr>
            <p:nvPr/>
          </p:nvGrpSpPr>
          <p:grpSpPr bwMode="auto">
            <a:xfrm>
              <a:off x="1642524" y="3347918"/>
              <a:ext cx="2603394" cy="1078109"/>
              <a:chOff x="3697812" y="1255039"/>
              <a:chExt cx="2508018" cy="1078109"/>
            </a:xfrm>
          </p:grpSpPr>
          <p:sp>
            <p:nvSpPr>
              <p:cNvPr id="11291" name="TextBox 19"/>
              <p:cNvSpPr txBox="1">
                <a:spLocks noChangeArrowheads="1"/>
              </p:cNvSpPr>
              <p:nvPr/>
            </p:nvSpPr>
            <p:spPr bwMode="auto">
              <a:xfrm>
                <a:off x="4122771" y="1255495"/>
                <a:ext cx="1748986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«Как </a:t>
                </a:r>
              </a:p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узнать?»</a:t>
                </a:r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3697812" y="1255760"/>
                <a:ext cx="2508018" cy="1076745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1278" name="Группа 6"/>
            <p:cNvGrpSpPr>
              <a:grpSpLocks/>
            </p:cNvGrpSpPr>
            <p:nvPr/>
          </p:nvGrpSpPr>
          <p:grpSpPr bwMode="auto">
            <a:xfrm>
              <a:off x="4803107" y="3361571"/>
              <a:ext cx="2970092" cy="1087635"/>
              <a:chOff x="3590362" y="1268692"/>
              <a:chExt cx="2527905" cy="1087635"/>
            </a:xfrm>
          </p:grpSpPr>
          <p:sp>
            <p:nvSpPr>
              <p:cNvPr id="11289" name="TextBox 17"/>
              <p:cNvSpPr txBox="1">
                <a:spLocks noChangeArrowheads="1"/>
              </p:cNvSpPr>
              <p:nvPr/>
            </p:nvSpPr>
            <p:spPr bwMode="auto">
              <a:xfrm>
                <a:off x="3864213" y="1269124"/>
                <a:ext cx="1980815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«Попробуй </a:t>
                </a:r>
              </a:p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объяснить»</a:t>
                </a:r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3590362" y="1268466"/>
                <a:ext cx="2527905" cy="1087861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1279" name="Группа 7"/>
            <p:cNvGrpSpPr>
              <a:grpSpLocks/>
            </p:cNvGrpSpPr>
            <p:nvPr/>
          </p:nvGrpSpPr>
          <p:grpSpPr bwMode="auto">
            <a:xfrm>
              <a:off x="8311339" y="3352044"/>
              <a:ext cx="2579583" cy="1087635"/>
              <a:chOff x="3021376" y="1269136"/>
              <a:chExt cx="2029458" cy="1087635"/>
            </a:xfrm>
          </p:grpSpPr>
          <p:sp>
            <p:nvSpPr>
              <p:cNvPr id="11287" name="TextBox 15"/>
              <p:cNvSpPr txBox="1">
                <a:spLocks noChangeArrowheads="1"/>
              </p:cNvSpPr>
              <p:nvPr/>
            </p:nvSpPr>
            <p:spPr bwMode="auto">
              <a:xfrm>
                <a:off x="3356765" y="1269138"/>
                <a:ext cx="1458135" cy="107721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«Сделай </a:t>
                </a:r>
              </a:p>
              <a:p>
                <a:pPr algn="ctr" eaLnBrk="1" hangingPunct="1"/>
                <a:r>
                  <a:rPr lang="ru-RU" altLang="ru-RU" sz="32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вывод»</a:t>
                </a: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3021376" y="1268908"/>
                <a:ext cx="2029458" cy="1087861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1280" name="Группа 8"/>
            <p:cNvGrpSpPr>
              <a:grpSpLocks/>
            </p:cNvGrpSpPr>
            <p:nvPr/>
          </p:nvGrpSpPr>
          <p:grpSpPr bwMode="auto">
            <a:xfrm>
              <a:off x="2991844" y="1935213"/>
              <a:ext cx="6608493" cy="1416603"/>
              <a:chOff x="2991844" y="1935213"/>
              <a:chExt cx="6608493" cy="1416603"/>
            </a:xfrm>
          </p:grpSpPr>
          <p:grpSp>
            <p:nvGrpSpPr>
              <p:cNvPr id="11281" name="Группа 9"/>
              <p:cNvGrpSpPr>
                <a:grpSpLocks/>
              </p:cNvGrpSpPr>
              <p:nvPr/>
            </p:nvGrpSpPr>
            <p:grpSpPr bwMode="auto">
              <a:xfrm>
                <a:off x="4625315" y="1935213"/>
                <a:ext cx="3216144" cy="941755"/>
                <a:chOff x="4676758" y="1620474"/>
                <a:chExt cx="3216144" cy="941755"/>
              </a:xfrm>
            </p:grpSpPr>
            <p:sp>
              <p:nvSpPr>
                <p:cNvPr id="11285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4881643" y="1798934"/>
                  <a:ext cx="2805883" cy="3941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hangingPunct="1"/>
                  <a:r>
                    <a:rPr lang="ru-RU" altLang="ru-RU" sz="3200" b="1" dirty="0">
                      <a:solidFill>
                        <a:srgbClr val="FF0000"/>
                      </a:solidFill>
                      <a:latin typeface="Times New Roman" pitchFamily="18" charset="0"/>
                      <a:cs typeface="Times New Roman" pitchFamily="18" charset="0"/>
                    </a:rPr>
                    <a:t>Типы заданий</a:t>
                  </a:r>
                </a:p>
              </p:txBody>
            </p:sp>
            <p:sp>
              <p:nvSpPr>
                <p:cNvPr id="15" name="Прямоугольник 14"/>
                <p:cNvSpPr/>
                <p:nvPr/>
              </p:nvSpPr>
              <p:spPr>
                <a:xfrm>
                  <a:off x="4676758" y="1620474"/>
                  <a:ext cx="3216144" cy="941755"/>
                </a:xfrm>
                <a:prstGeom prst="rect">
                  <a:avLst/>
                </a:prstGeom>
                <a:noFill/>
                <a:ln w="38100">
                  <a:solidFill>
                    <a:srgbClr val="80008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cxnSp>
            <p:nvCxnSpPr>
              <p:cNvPr id="11" name="Прямая со стрелкой 10"/>
              <p:cNvCxnSpPr/>
              <p:nvPr/>
            </p:nvCxnSpPr>
            <p:spPr>
              <a:xfrm flipH="1">
                <a:off x="2991844" y="2876968"/>
                <a:ext cx="1633471" cy="470083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 стрелкой 11"/>
              <p:cNvCxnSpPr>
                <a:endCxn id="17" idx="0"/>
              </p:cNvCxnSpPr>
              <p:nvPr/>
            </p:nvCxnSpPr>
            <p:spPr>
              <a:xfrm>
                <a:off x="7841459" y="2876968"/>
                <a:ext cx="1758878" cy="474848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>
                <a:stCxn id="15" idx="2"/>
              </p:cNvCxnSpPr>
              <p:nvPr/>
            </p:nvCxnSpPr>
            <p:spPr>
              <a:xfrm flipH="1">
                <a:off x="6233387" y="2876968"/>
                <a:ext cx="0" cy="470083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68" name="TextBox 19"/>
          <p:cNvSpPr txBox="1">
            <a:spLocks noChangeArrowheads="1"/>
          </p:cNvSpPr>
          <p:nvPr/>
        </p:nvSpPr>
        <p:spPr bwMode="auto">
          <a:xfrm>
            <a:off x="1766888" y="4892675"/>
            <a:ext cx="267811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методов познания</a:t>
            </a:r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1757363" y="4892675"/>
            <a:ext cx="2603500" cy="120015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70" name="TextBox 19"/>
          <p:cNvSpPr txBox="1">
            <a:spLocks noChangeArrowheads="1"/>
          </p:cNvSpPr>
          <p:nvPr/>
        </p:nvSpPr>
        <p:spPr bwMode="auto">
          <a:xfrm>
            <a:off x="5022850" y="4935538"/>
            <a:ext cx="2693988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объяснение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явлений и фактов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4962525" y="4894263"/>
            <a:ext cx="2960688" cy="120173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72" name="TextBox 15"/>
          <p:cNvSpPr txBox="1">
            <a:spLocks noChangeArrowheads="1"/>
          </p:cNvSpPr>
          <p:nvPr/>
        </p:nvSpPr>
        <p:spPr bwMode="auto">
          <a:xfrm>
            <a:off x="8216900" y="4881563"/>
            <a:ext cx="3560763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формирование умения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формулировать выводы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на основе данных</a:t>
            </a: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8296275" y="4881563"/>
            <a:ext cx="3386138" cy="161448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30" name="Прямая со стрелкой 29"/>
          <p:cNvCxnSpPr/>
          <p:nvPr/>
        </p:nvCxnSpPr>
        <p:spPr bwMode="auto">
          <a:xfrm flipH="1">
            <a:off x="3097213" y="4457700"/>
            <a:ext cx="12700" cy="436563"/>
          </a:xfrm>
          <a:prstGeom prst="straightConnector1">
            <a:avLst/>
          </a:prstGeom>
          <a:ln w="38100">
            <a:solidFill>
              <a:srgbClr val="800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 bwMode="auto">
          <a:xfrm flipH="1">
            <a:off x="6440488" y="4487863"/>
            <a:ext cx="11112" cy="436562"/>
          </a:xfrm>
          <a:prstGeom prst="straightConnector1">
            <a:avLst/>
          </a:prstGeom>
          <a:ln w="38100">
            <a:solidFill>
              <a:srgbClr val="800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 bwMode="auto">
          <a:xfrm flipH="1">
            <a:off x="9829800" y="4457700"/>
            <a:ext cx="11113" cy="436563"/>
          </a:xfrm>
          <a:prstGeom prst="straightConnector1">
            <a:avLst/>
          </a:prstGeom>
          <a:ln w="38100">
            <a:solidFill>
              <a:srgbClr val="80008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1" name="Группа 4"/>
          <p:cNvGrpSpPr>
            <a:grpSpLocks/>
          </p:cNvGrpSpPr>
          <p:nvPr/>
        </p:nvGrpSpPr>
        <p:grpSpPr bwMode="auto">
          <a:xfrm>
            <a:off x="1817688" y="3065463"/>
            <a:ext cx="9248775" cy="1997075"/>
            <a:chOff x="1642524" y="2195591"/>
            <a:chExt cx="9248398" cy="1997733"/>
          </a:xfrm>
        </p:grpSpPr>
        <p:grpSp>
          <p:nvGrpSpPr>
            <p:cNvPr id="12322" name="Группа 5"/>
            <p:cNvGrpSpPr>
              <a:grpSpLocks/>
            </p:cNvGrpSpPr>
            <p:nvPr/>
          </p:nvGrpSpPr>
          <p:grpSpPr bwMode="auto">
            <a:xfrm>
              <a:off x="1642524" y="3348374"/>
              <a:ext cx="2603394" cy="844949"/>
              <a:chOff x="3697812" y="1255495"/>
              <a:chExt cx="2508018" cy="844949"/>
            </a:xfrm>
          </p:grpSpPr>
          <p:sp>
            <p:nvSpPr>
              <p:cNvPr id="12336" name="TextBox 19"/>
              <p:cNvSpPr txBox="1">
                <a:spLocks noChangeArrowheads="1"/>
              </p:cNvSpPr>
              <p:nvPr/>
            </p:nvSpPr>
            <p:spPr bwMode="auto">
              <a:xfrm>
                <a:off x="4319169" y="1255495"/>
                <a:ext cx="1356190" cy="83132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«Как </a:t>
                </a:r>
              </a:p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узнать?»</a:t>
                </a:r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3697812" y="1255617"/>
                <a:ext cx="2508018" cy="844828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2323" name="Группа 6"/>
            <p:cNvGrpSpPr>
              <a:grpSpLocks/>
            </p:cNvGrpSpPr>
            <p:nvPr/>
          </p:nvGrpSpPr>
          <p:grpSpPr bwMode="auto">
            <a:xfrm>
              <a:off x="4803107" y="3361345"/>
              <a:ext cx="2970092" cy="831979"/>
              <a:chOff x="3590362" y="1268466"/>
              <a:chExt cx="2527905" cy="831979"/>
            </a:xfrm>
          </p:grpSpPr>
          <p:sp>
            <p:nvSpPr>
              <p:cNvPr id="12334" name="TextBox 17"/>
              <p:cNvSpPr txBox="1">
                <a:spLocks noChangeArrowheads="1"/>
              </p:cNvSpPr>
              <p:nvPr/>
            </p:nvSpPr>
            <p:spPr bwMode="auto">
              <a:xfrm>
                <a:off x="4092391" y="1269124"/>
                <a:ext cx="1524460" cy="831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«Попробуй </a:t>
                </a:r>
              </a:p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объяснить»</a:t>
                </a:r>
              </a:p>
            </p:txBody>
          </p:sp>
          <p:sp>
            <p:nvSpPr>
              <p:cNvPr id="19" name="Прямоугольник 18"/>
              <p:cNvSpPr/>
              <p:nvPr/>
            </p:nvSpPr>
            <p:spPr>
              <a:xfrm>
                <a:off x="3590362" y="1268321"/>
                <a:ext cx="2527905" cy="832124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2324" name="Группа 7"/>
            <p:cNvGrpSpPr>
              <a:grpSpLocks/>
            </p:cNvGrpSpPr>
            <p:nvPr/>
          </p:nvGrpSpPr>
          <p:grpSpPr bwMode="auto">
            <a:xfrm>
              <a:off x="8311339" y="3351816"/>
              <a:ext cx="2579583" cy="841507"/>
              <a:chOff x="3021376" y="1268908"/>
              <a:chExt cx="2029458" cy="841507"/>
            </a:xfrm>
          </p:grpSpPr>
          <p:sp>
            <p:nvSpPr>
              <p:cNvPr id="12332" name="TextBox 15"/>
              <p:cNvSpPr txBox="1">
                <a:spLocks noChangeArrowheads="1"/>
              </p:cNvSpPr>
              <p:nvPr/>
            </p:nvSpPr>
            <p:spPr bwMode="auto">
              <a:xfrm>
                <a:off x="3521367" y="1269138"/>
                <a:ext cx="1128931" cy="8313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«Сделай </a:t>
                </a:r>
              </a:p>
              <a:p>
                <a:pPr algn="ctr" eaLnBrk="1" hangingPunct="1"/>
                <a:r>
                  <a:rPr lang="ru-RU" altLang="ru-RU" sz="2400" b="1">
                    <a:solidFill>
                      <a:srgbClr val="800080"/>
                    </a:solidFill>
                    <a:latin typeface="Times New Roman" pitchFamily="18" charset="0"/>
                    <a:cs typeface="Times New Roman" pitchFamily="18" charset="0"/>
                  </a:rPr>
                  <a:t>вывод»</a:t>
                </a:r>
              </a:p>
            </p:txBody>
          </p:sp>
          <p:sp>
            <p:nvSpPr>
              <p:cNvPr id="17" name="Прямоугольник 16"/>
              <p:cNvSpPr/>
              <p:nvPr/>
            </p:nvSpPr>
            <p:spPr>
              <a:xfrm>
                <a:off x="3021376" y="1268764"/>
                <a:ext cx="2029458" cy="841652"/>
              </a:xfrm>
              <a:prstGeom prst="rect">
                <a:avLst/>
              </a:prstGeom>
              <a:noFill/>
              <a:ln w="38100">
                <a:solidFill>
                  <a:srgbClr val="80008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/>
              </a:p>
            </p:txBody>
          </p:sp>
        </p:grpSp>
        <p:grpSp>
          <p:nvGrpSpPr>
            <p:cNvPr id="12325" name="Группа 8"/>
            <p:cNvGrpSpPr>
              <a:grpSpLocks/>
            </p:cNvGrpSpPr>
            <p:nvPr/>
          </p:nvGrpSpPr>
          <p:grpSpPr bwMode="auto">
            <a:xfrm>
              <a:off x="2991844" y="2195591"/>
              <a:ext cx="6609287" cy="1156225"/>
              <a:chOff x="2991844" y="2195591"/>
              <a:chExt cx="6609287" cy="1156225"/>
            </a:xfrm>
          </p:grpSpPr>
          <p:grpSp>
            <p:nvGrpSpPr>
              <p:cNvPr id="12326" name="Группа 9"/>
              <p:cNvGrpSpPr>
                <a:grpSpLocks/>
              </p:cNvGrpSpPr>
              <p:nvPr/>
            </p:nvGrpSpPr>
            <p:grpSpPr bwMode="auto">
              <a:xfrm>
                <a:off x="4625315" y="2195591"/>
                <a:ext cx="3216144" cy="681377"/>
                <a:chOff x="4676758" y="1880852"/>
                <a:chExt cx="3216144" cy="681377"/>
              </a:xfrm>
            </p:grpSpPr>
            <p:sp>
              <p:nvSpPr>
                <p:cNvPr id="12330" name="TextBox 13"/>
                <p:cNvSpPr txBox="1">
                  <a:spLocks noChangeArrowheads="1"/>
                </p:cNvSpPr>
                <p:nvPr/>
              </p:nvSpPr>
              <p:spPr bwMode="auto">
                <a:xfrm>
                  <a:off x="4863651" y="1880852"/>
                  <a:ext cx="2841868" cy="5847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1" hangingPunct="1"/>
                  <a:r>
                    <a:rPr lang="ru-RU" altLang="ru-RU" sz="3200" b="1">
                      <a:solidFill>
                        <a:srgbClr val="CC0000"/>
                      </a:solidFill>
                      <a:latin typeface="Times New Roman" pitchFamily="18" charset="0"/>
                      <a:cs typeface="Times New Roman" pitchFamily="18" charset="0"/>
                    </a:rPr>
                    <a:t>Типы заданий</a:t>
                  </a:r>
                </a:p>
              </p:txBody>
            </p:sp>
            <p:sp>
              <p:nvSpPr>
                <p:cNvPr id="15" name="Прямоугольник 14"/>
                <p:cNvSpPr/>
                <p:nvPr/>
              </p:nvSpPr>
              <p:spPr>
                <a:xfrm>
                  <a:off x="4676758" y="1944373"/>
                  <a:ext cx="3216144" cy="617741"/>
                </a:xfrm>
                <a:prstGeom prst="rect">
                  <a:avLst/>
                </a:prstGeom>
                <a:noFill/>
                <a:ln w="38100">
                  <a:solidFill>
                    <a:srgbClr val="80008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/>
                </a:p>
              </p:txBody>
            </p:sp>
          </p:grpSp>
          <p:cxnSp>
            <p:nvCxnSpPr>
              <p:cNvPr id="11" name="Прямая со стрелкой 10"/>
              <p:cNvCxnSpPr/>
              <p:nvPr/>
            </p:nvCxnSpPr>
            <p:spPr>
              <a:xfrm flipH="1">
                <a:off x="2991844" y="2876852"/>
                <a:ext cx="1633471" cy="470055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Прямая со стрелкой 11"/>
              <p:cNvCxnSpPr>
                <a:endCxn id="17" idx="0"/>
              </p:cNvCxnSpPr>
              <p:nvPr/>
            </p:nvCxnSpPr>
            <p:spPr>
              <a:xfrm>
                <a:off x="7841459" y="2876852"/>
                <a:ext cx="1765228" cy="474819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 стрелкой 12"/>
              <p:cNvCxnSpPr>
                <a:stCxn id="15" idx="2"/>
              </p:cNvCxnSpPr>
              <p:nvPr/>
            </p:nvCxnSpPr>
            <p:spPr>
              <a:xfrm>
                <a:off x="6233387" y="2876852"/>
                <a:ext cx="0" cy="470055"/>
              </a:xfrm>
              <a:prstGeom prst="straightConnector1">
                <a:avLst/>
              </a:prstGeom>
              <a:ln w="38100">
                <a:solidFill>
                  <a:srgbClr val="80008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2292" name="TextBox 19"/>
          <p:cNvSpPr txBox="1">
            <a:spLocks noChangeArrowheads="1"/>
          </p:cNvSpPr>
          <p:nvPr/>
        </p:nvSpPr>
        <p:spPr bwMode="auto">
          <a:xfrm>
            <a:off x="1755775" y="5510213"/>
            <a:ext cx="267811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применение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методов познания</a:t>
            </a:r>
          </a:p>
        </p:txBody>
      </p:sp>
      <p:sp>
        <p:nvSpPr>
          <p:cNvPr id="24" name="Прямоугольник 23"/>
          <p:cNvSpPr/>
          <p:nvPr/>
        </p:nvSpPr>
        <p:spPr bwMode="auto">
          <a:xfrm>
            <a:off x="1757363" y="5548313"/>
            <a:ext cx="2603500" cy="1200150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94" name="TextBox 19"/>
          <p:cNvSpPr txBox="1">
            <a:spLocks noChangeArrowheads="1"/>
          </p:cNvSpPr>
          <p:nvPr/>
        </p:nvSpPr>
        <p:spPr bwMode="auto">
          <a:xfrm>
            <a:off x="5064125" y="5467350"/>
            <a:ext cx="2693988" cy="1201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объяснение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явлений и фактов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4962525" y="5521325"/>
            <a:ext cx="2960688" cy="1201738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96" name="TextBox 15"/>
          <p:cNvSpPr txBox="1">
            <a:spLocks noChangeArrowheads="1"/>
          </p:cNvSpPr>
          <p:nvPr/>
        </p:nvSpPr>
        <p:spPr bwMode="auto">
          <a:xfrm>
            <a:off x="8243888" y="5100638"/>
            <a:ext cx="3560762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задания на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формирование умения 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формулировать выводы</a:t>
            </a:r>
          </a:p>
          <a:p>
            <a:pPr algn="ctr" eaLnBrk="1" hangingPunct="1"/>
            <a:r>
              <a:rPr lang="ru-RU" altLang="ru-RU" sz="2400" b="1">
                <a:solidFill>
                  <a:srgbClr val="800080"/>
                </a:solidFill>
                <a:latin typeface="Times New Roman" pitchFamily="18" charset="0"/>
                <a:cs typeface="Times New Roman" pitchFamily="18" charset="0"/>
              </a:rPr>
              <a:t>на основе данных</a:t>
            </a: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8296275" y="5113338"/>
            <a:ext cx="3481388" cy="1614487"/>
          </a:xfrm>
          <a:prstGeom prst="rect">
            <a:avLst/>
          </a:prstGeom>
          <a:noFill/>
          <a:ln w="38100">
            <a:solidFill>
              <a:srgbClr val="800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98" name="TextBox 2"/>
          <p:cNvSpPr txBox="1">
            <a:spLocks noChangeArrowheads="1"/>
          </p:cNvSpPr>
          <p:nvPr/>
        </p:nvSpPr>
        <p:spPr bwMode="auto">
          <a:xfrm>
            <a:off x="6707188" y="244475"/>
            <a:ext cx="51974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ru-RU" alt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Таксономия Б. </a:t>
            </a:r>
            <a:r>
              <a:rPr lang="ru-RU" altLang="ru-RU" sz="4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endParaRPr lang="ru-RU" alt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2" name="Таблица 31"/>
          <p:cNvGraphicFramePr>
            <a:graphicFrameLocks noGrp="1"/>
          </p:cNvGraphicFramePr>
          <p:nvPr/>
        </p:nvGraphicFramePr>
        <p:xfrm>
          <a:off x="622300" y="1150938"/>
          <a:ext cx="11386012" cy="1868139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1673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46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4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7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8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509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Знания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Понимание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Применение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Синтез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</a:t>
                      </a:r>
                      <a:endParaRPr lang="ru-RU" sz="20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Воспроизведение или запоминание фактов, определений,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терминов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Перевод с одного языка на другой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на практике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Разбиение</a:t>
                      </a:r>
                      <a:r>
                        <a:rPr lang="ru-RU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части для видения структуры объекта</a:t>
                      </a:r>
                      <a:endParaRPr lang="ru-RU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Комбинирование, получение целого, обладающего новизной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Суждение о ценности материала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10"/>
          <p:cNvSpPr>
            <a:spLocks noChangeArrowheads="1"/>
          </p:cNvSpPr>
          <p:nvPr/>
        </p:nvSpPr>
        <p:spPr bwMode="auto">
          <a:xfrm>
            <a:off x="7029450" y="723900"/>
            <a:ext cx="4406900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Текст 1 </a:t>
            </a:r>
            <a:r>
              <a:rPr lang="ru-RU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Водоросли Байкала</a:t>
            </a:r>
            <a:r>
              <a:rPr lang="ru-RU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»</a:t>
            </a:r>
            <a:endParaRPr lang="ru-RU" sz="24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  <a:p>
            <a:endParaRPr lang="ru-RU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48000" y="1443841"/>
            <a:ext cx="817801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Байкал – одно из древнейших, самых крупных и глубоких пресноводных озёр планеты. В Байкале, основным источником первичного органического вещества толщи вод является фитопланктон. В течении года за счет жизнедеятельности планктонных водорослей в Байкале образуется около 4 </a:t>
            </a:r>
            <a:r>
              <a:rPr lang="ru-RU" b="1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млн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 тонн органического вещества. В Байкале зарегистрировано 125 видов водорослей, из них сине-зеленых –22вида, золотистых – 14 видов, диатомовых – 41 вид, зеленых – 35 видов. Не все водоросли могут жить в воде. Воды Байкала насыщены кислородом вплоть до больших глубин. </a:t>
            </a:r>
          </a:p>
          <a:p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В ходе длительной эволюции Байкала сформировались холодоустойчивые водоросли. Водоросли, как и все растения, нуждаются в солнечном свете для фотосинтеза.  </a:t>
            </a:r>
          </a:p>
          <a:p>
            <a:r>
              <a:rPr lang="ru-RU" dirty="0">
                <a:latin typeface="Verdana" pitchFamily="34" charset="0"/>
                <a:ea typeface="Verdana" pitchFamily="34" charset="0"/>
                <a:cs typeface="Verdana" pitchFamily="34" charset="0"/>
              </a:rPr>
              <a:t> </a:t>
            </a:r>
            <a:r>
              <a:rPr lang="ru-RU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Часть микроскопических водорослей обитает на суше, в почве, на деревьях ( на коре), на камнях.</a:t>
            </a:r>
          </a:p>
        </p:txBody>
      </p:sp>
      <p:pic>
        <p:nvPicPr>
          <p:cNvPr id="5122" name="Picture 2" descr="https://vodabereg.ru/wp-content/uploads/2016/11/1-1-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0237" y="1083212"/>
            <a:ext cx="2561438" cy="160371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9"/>
          <p:cNvSpPr>
            <a:spLocks noChangeArrowheads="1"/>
          </p:cNvSpPr>
          <p:nvPr/>
        </p:nvSpPr>
        <p:spPr bwMode="auto">
          <a:xfrm>
            <a:off x="1911350" y="1209904"/>
            <a:ext cx="8669338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на формирование умения формулировать выводы на основе данных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Почему водоросли не могут обитать на глубинах свыше 200 м.?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потому что водоросли, как и все растения, нуждаются в свете для фотосинтеза, а на большой глубине света практически нет</a:t>
            </a:r>
          </a:p>
          <a:p>
            <a:pPr algn="just">
              <a:buFont typeface="Arial" pitchFamily="34" charset="0"/>
              <a:buChar char="•"/>
            </a:pP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на применение методов познания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Какие водоросли можно встретить в Байкале ?</a:t>
            </a:r>
            <a:r>
              <a:rPr lang="ru-RU" b="1" dirty="0"/>
              <a:t> </a:t>
            </a:r>
          </a:p>
          <a:p>
            <a:pPr algn="just"/>
            <a:r>
              <a:rPr lang="ru-RU" b="1" dirty="0"/>
              <a:t>1.сине-зеленые </a:t>
            </a:r>
          </a:p>
          <a:p>
            <a:pPr algn="just"/>
            <a:r>
              <a:rPr lang="ru-RU" b="1" dirty="0"/>
              <a:t>2.золотистые,</a:t>
            </a:r>
          </a:p>
          <a:p>
            <a:pPr algn="just"/>
            <a:r>
              <a:rPr lang="ru-RU" b="1" dirty="0"/>
              <a:t> 3.диатомовые</a:t>
            </a:r>
          </a:p>
          <a:p>
            <a:pPr algn="just"/>
            <a:r>
              <a:rPr lang="ru-RU" b="1" dirty="0"/>
              <a:t>4. зеленые</a:t>
            </a:r>
          </a:p>
          <a:p>
            <a:pPr algn="just"/>
            <a:r>
              <a:rPr lang="ru-RU" b="1" dirty="0">
                <a:ea typeface="Calibri" pitchFamily="34" charset="0"/>
                <a:cs typeface="Times New Roman" pitchFamily="18" charset="0"/>
              </a:rPr>
              <a:t>5.Красные </a:t>
            </a:r>
          </a:p>
          <a:p>
            <a:pPr algn="just"/>
            <a:r>
              <a:rPr lang="ru-RU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1, 2,3,4</a:t>
            </a:r>
          </a:p>
          <a:p>
            <a:pPr algn="just">
              <a:buFontTx/>
              <a:buChar char="•"/>
            </a:pPr>
            <a:r>
              <a:rPr lang="ru-RU" b="1" i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на объяснение явлений и фактов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3.За счет чего в водах Байкала образуются тонны органического вещества?</a:t>
            </a:r>
          </a:p>
          <a:p>
            <a:pPr algn="just"/>
            <a:r>
              <a:rPr lang="ru-RU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</a:t>
            </a:r>
            <a:r>
              <a:rPr lang="ru-RU" b="1" dirty="0"/>
              <a:t> за счет жизнедеятельности планктонных водорослей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4.Где могут обитать водоросли ?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  <a:p>
            <a:pPr algn="just"/>
            <a:r>
              <a:rPr lang="ru-RU" b="1" i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Ответ: на деревьях, на камнях, на почве </a:t>
            </a:r>
            <a:endParaRPr lang="ru-RU" b="1" dirty="0"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1248</TotalTime>
  <Words>677</Words>
  <Application>Microsoft Office PowerPoint</Application>
  <PresentationFormat>Широкоэкранный</PresentationFormat>
  <Paragraphs>99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Century Gothic</vt:lpstr>
      <vt:lpstr>Times New Roman</vt:lpstr>
      <vt:lpstr>Verdana</vt:lpstr>
      <vt:lpstr>Wingdings 3</vt:lpstr>
      <vt:lpstr>Легкий дым</vt:lpstr>
      <vt:lpstr>Формирование  естественно-научной грамотности учащихся  </vt:lpstr>
      <vt:lpstr>Презентация PowerPoint</vt:lpstr>
      <vt:lpstr> Соответствие умений, или компетентностей, с требованиями ФГОС</vt:lpstr>
      <vt:lpstr>Инструментарий PISA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66</cp:revision>
  <dcterms:created xsi:type="dcterms:W3CDTF">2019-01-10T15:26:25Z</dcterms:created>
  <dcterms:modified xsi:type="dcterms:W3CDTF">2021-11-24T13:43:14Z</dcterms:modified>
</cp:coreProperties>
</file>